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2"/>
  </p:notesMasterIdLst>
  <p:sldIdLst>
    <p:sldId id="256" r:id="rId2"/>
    <p:sldId id="257" r:id="rId3"/>
    <p:sldId id="274" r:id="rId4"/>
    <p:sldId id="258" r:id="rId5"/>
    <p:sldId id="259" r:id="rId6"/>
    <p:sldId id="260" r:id="rId7"/>
    <p:sldId id="271" r:id="rId8"/>
    <p:sldId id="272" r:id="rId9"/>
    <p:sldId id="265" r:id="rId10"/>
    <p:sldId id="267" r:id="rId11"/>
    <p:sldId id="270" r:id="rId12"/>
    <p:sldId id="268" r:id="rId13"/>
    <p:sldId id="269" r:id="rId14"/>
    <p:sldId id="279" r:id="rId15"/>
    <p:sldId id="280" r:id="rId16"/>
    <p:sldId id="281" r:id="rId17"/>
    <p:sldId id="276" r:id="rId18"/>
    <p:sldId id="277" r:id="rId19"/>
    <p:sldId id="275" r:id="rId20"/>
    <p:sldId id="278"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Cambria" panose="02040503050406030204" pitchFamily="18" charset="0"/>
      <p:regular r:id="rId27"/>
      <p:bold r:id="rId28"/>
      <p:italic r:id="rId29"/>
      <p:boldItalic r:id="rId30"/>
    </p:embeddedFont>
    <p:embeddedFont>
      <p:font typeface="Garamond" panose="02020404030301010803" pitchFamily="18" charset="0"/>
      <p:regular r:id="rId31"/>
      <p:bold r:id="rId32"/>
      <p:italic r:id="rId33"/>
    </p:embeddedFont>
    <p:embeddedFont>
      <p:font typeface="Nunito" pitchFamily="2" charset="0"/>
      <p:regular r:id="rId34"/>
      <p:bold r:id="rId35"/>
      <p:italic r:id="rId36"/>
      <p:boldItalic r:id="rId37"/>
    </p:embeddedFont>
    <p:embeddedFont>
      <p:font typeface="Segoe UI" panose="020B0502040204020203" pitchFamily="34" charset="0"/>
      <p:regular r:id="rId38"/>
      <p:bold r:id="rId39"/>
      <p:italic r:id="rId40"/>
      <p:boldItalic r:id="rId4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jUfP3UeecBMtaKuVguqq/dc0cK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A60D6A-61F5-4587-83BF-8271BF02AABC}">
  <a:tblStyle styleId="{B7A60D6A-61F5-4587-83BF-8271BF02AABC}"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907" y="5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 name="Google Shape;4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743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9013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1324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29125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2700" y="0"/>
            <a:ext cx="9173370" cy="514216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en-US"/>
              <a:t>Click to edit Master title style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B61BEF0D-F0BB-DE4B-95CE-6DB70DBA9567}" type="datetimeFigureOut">
              <a:rPr lang="en-US" smtClean="0"/>
              <a:pPr/>
              <a:t>7/6/2022</a:t>
            </a:fld>
            <a:endParaRPr lang="en-US" dirty="0"/>
          </a:p>
        </p:txBody>
      </p:sp>
      <p:sp>
        <p:nvSpPr>
          <p:cNvPr id="5" name="Footer Placeholder 4"/>
          <p:cNvSpPr>
            <a:spLocks noGrp="1"/>
          </p:cNvSpPr>
          <p:nvPr>
            <p:ph type="ftr" sz="quarter" idx="11"/>
          </p:nvPr>
        </p:nvSpPr>
        <p:spPr>
          <a:xfrm>
            <a:off x="2019298" y="3778247"/>
            <a:ext cx="3910976" cy="209550"/>
          </a:xfrm>
        </p:spPr>
        <p:txBody>
          <a:bodyPr/>
          <a:lstStyle/>
          <a:p>
            <a:endParaRPr lang="en-US" dirty="0"/>
          </a:p>
        </p:txBody>
      </p:sp>
      <p:sp>
        <p:nvSpPr>
          <p:cNvPr id="6" name="Slide Number Placeholder 5"/>
          <p:cNvSpPr>
            <a:spLocks noGrp="1"/>
          </p:cNvSpPr>
          <p:nvPr>
            <p:ph type="sldNum" sz="quarter" idx="12"/>
          </p:nvPr>
        </p:nvSpPr>
        <p:spPr>
          <a:xfrm>
            <a:off x="6717676" y="3778247"/>
            <a:ext cx="413375" cy="209550"/>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079720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6583100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56461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778059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656638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766003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902213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061696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01089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969545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 name="Google Shape;2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54718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3259230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533074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5935696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855036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349631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19933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847603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294554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1802" y="0"/>
            <a:ext cx="9172472" cy="5142161"/>
            <a:chOff x="-15736" y="0"/>
            <a:chExt cx="12229962" cy="6856214"/>
          </a:xfrm>
        </p:grpSpPr>
        <p:pic>
          <p:nvPicPr>
            <p:cNvPr id="8" name="Picture 7" descr="HD-PanelContent.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smtClean="0"/>
              <a:pPr/>
              <a:t>7/6/2022</a:t>
            </a:fld>
            <a:endParaRPr lang="en-US" dirty="0"/>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4473077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700" r:id="rId19"/>
  </p:sldLayoutIdLst>
  <mc:AlternateContent xmlns:mc="http://schemas.openxmlformats.org/markup-compatibility/2006" xmlns:p14="http://schemas.microsoft.com/office/powerpoint/2010/main">
    <mc:Choice Requires="p14">
      <p:transition spd="slow" p14:dur="14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
        <p:nvSpPr>
          <p:cNvPr id="51" name="Google Shape;51;p1"/>
          <p:cNvSpPr txBox="1">
            <a:spLocks noGrp="1"/>
          </p:cNvSpPr>
          <p:nvPr>
            <p:ph type="ctrTitle"/>
          </p:nvPr>
        </p:nvSpPr>
        <p:spPr>
          <a:xfrm>
            <a:off x="1077875" y="299075"/>
            <a:ext cx="6897900" cy="839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2900" b="1" dirty="0">
                <a:solidFill>
                  <a:srgbClr val="000000"/>
                </a:solidFill>
              </a:rPr>
              <a:t>Mini Project-2B: FPGA Design Project (Semester VI)</a:t>
            </a:r>
            <a:endParaRPr sz="2900" b="1" dirty="0">
              <a:solidFill>
                <a:srgbClr val="000000"/>
              </a:solidFill>
            </a:endParaRPr>
          </a:p>
        </p:txBody>
      </p:sp>
      <p:sp>
        <p:nvSpPr>
          <p:cNvPr id="52" name="Google Shape;52;p1"/>
          <p:cNvSpPr txBox="1"/>
          <p:nvPr/>
        </p:nvSpPr>
        <p:spPr>
          <a:xfrm>
            <a:off x="-22525" y="1242164"/>
            <a:ext cx="9098700" cy="839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600"/>
              </a:spcBef>
              <a:spcAft>
                <a:spcPts val="0"/>
              </a:spcAft>
              <a:buClr>
                <a:schemeClr val="dk1"/>
              </a:buClr>
              <a:buSzPts val="1100"/>
              <a:buFont typeface="Arial"/>
              <a:buNone/>
            </a:pPr>
            <a:endParaRPr lang="en" sz="1500" b="1" i="0" u="none" strike="noStrike" cap="none" dirty="0">
              <a:solidFill>
                <a:schemeClr val="dk1"/>
              </a:solidFill>
              <a:latin typeface="Arial"/>
              <a:ea typeface="Arial"/>
              <a:cs typeface="Arial"/>
              <a:sym typeface="Arial"/>
            </a:endParaRPr>
          </a:p>
          <a:p>
            <a:pPr marL="0" marR="0" lvl="0" indent="0" algn="ctr" rtl="0">
              <a:lnSpc>
                <a:spcPct val="115000"/>
              </a:lnSpc>
              <a:spcBef>
                <a:spcPts val="1600"/>
              </a:spcBef>
              <a:spcAft>
                <a:spcPts val="0"/>
              </a:spcAft>
              <a:buClr>
                <a:schemeClr val="dk1"/>
              </a:buClr>
              <a:buSzPts val="1100"/>
              <a:buFont typeface="Arial"/>
              <a:buNone/>
            </a:pPr>
            <a:r>
              <a:rPr lang="en" sz="1500" b="1" i="0" u="none" strike="noStrike" cap="none" dirty="0">
                <a:solidFill>
                  <a:schemeClr val="dk1"/>
                </a:solidFill>
                <a:latin typeface="Arial"/>
                <a:ea typeface="Arial"/>
                <a:cs typeface="Arial"/>
                <a:sym typeface="Arial"/>
              </a:rPr>
              <a:t>Electronics and Telecommunication Engineering</a:t>
            </a:r>
            <a:endParaRPr sz="1500" b="1" i="0" u="none" strike="noStrike" cap="none" dirty="0">
              <a:solidFill>
                <a:schemeClr val="dk1"/>
              </a:solidFill>
              <a:latin typeface="Arial"/>
              <a:ea typeface="Arial"/>
              <a:cs typeface="Arial"/>
              <a:sym typeface="Arial"/>
            </a:endParaRPr>
          </a:p>
          <a:p>
            <a:pPr marL="0" marR="0" lvl="0" indent="0" algn="ctr" rtl="0">
              <a:lnSpc>
                <a:spcPct val="115000"/>
              </a:lnSpc>
              <a:spcBef>
                <a:spcPts val="1600"/>
              </a:spcBef>
              <a:spcAft>
                <a:spcPts val="0"/>
              </a:spcAft>
              <a:buClr>
                <a:schemeClr val="dk1"/>
              </a:buClr>
              <a:buSzPts val="1100"/>
              <a:buFont typeface="Arial"/>
              <a:buNone/>
            </a:pPr>
            <a:r>
              <a:rPr lang="en" sz="1500" b="1" i="0" u="none" strike="noStrike" cap="none" dirty="0">
                <a:solidFill>
                  <a:schemeClr val="dk1"/>
                </a:solidFill>
                <a:latin typeface="Arial"/>
                <a:ea typeface="Arial"/>
                <a:cs typeface="Arial"/>
                <a:sym typeface="Arial"/>
              </a:rPr>
              <a:t>Name of Supervisor :</a:t>
            </a:r>
            <a:endParaRPr sz="1500" b="1" i="0" u="sng" strike="noStrike" cap="none" dirty="0">
              <a:solidFill>
                <a:srgbClr val="000000"/>
              </a:solidFill>
              <a:latin typeface="Arial"/>
              <a:ea typeface="Arial"/>
              <a:cs typeface="Arial"/>
              <a:sym typeface="Arial"/>
            </a:endParaRPr>
          </a:p>
          <a:p>
            <a:pPr marL="0" marR="0" lvl="0" indent="0" algn="ctr" rtl="0">
              <a:lnSpc>
                <a:spcPct val="115000"/>
              </a:lnSpc>
              <a:spcBef>
                <a:spcPts val="1600"/>
              </a:spcBef>
              <a:spcAft>
                <a:spcPts val="0"/>
              </a:spcAft>
              <a:buClr>
                <a:srgbClr val="000000"/>
              </a:buClr>
              <a:buSzPts val="1400"/>
              <a:buFont typeface="Arial"/>
              <a:buNone/>
            </a:pPr>
            <a:r>
              <a:rPr lang="en-US" sz="2400" b="1" dirty="0"/>
              <a:t>IMAGE ENHANCEMENT USING </a:t>
            </a:r>
          </a:p>
          <a:p>
            <a:pPr marL="0" marR="0" lvl="0" indent="0" algn="ctr" rtl="0">
              <a:lnSpc>
                <a:spcPct val="115000"/>
              </a:lnSpc>
              <a:spcBef>
                <a:spcPts val="1600"/>
              </a:spcBef>
              <a:spcAft>
                <a:spcPts val="0"/>
              </a:spcAft>
              <a:buClr>
                <a:srgbClr val="000000"/>
              </a:buClr>
              <a:buSzPts val="1400"/>
              <a:buFont typeface="Arial"/>
              <a:buNone/>
            </a:pPr>
            <a:r>
              <a:rPr lang="en-US" sz="2400" b="1" dirty="0"/>
              <a:t>FPGA AND VERILOG</a:t>
            </a:r>
            <a:endParaRPr sz="2400" b="1" i="0" u="none" strike="noStrike" cap="none" dirty="0">
              <a:solidFill>
                <a:srgbClr val="000000"/>
              </a:solidFill>
              <a:sym typeface="Arial"/>
            </a:endParaRPr>
          </a:p>
          <a:p>
            <a:pPr marL="0" marR="0" lvl="0" indent="0" algn="l" rtl="0">
              <a:lnSpc>
                <a:spcPct val="115000"/>
              </a:lnSpc>
              <a:spcBef>
                <a:spcPts val="1600"/>
              </a:spcBef>
              <a:spcAft>
                <a:spcPts val="1600"/>
              </a:spcAft>
              <a:buClr>
                <a:srgbClr val="000000"/>
              </a:buClr>
              <a:buSzPts val="1600"/>
              <a:buFont typeface="Arial"/>
              <a:buNone/>
            </a:pPr>
            <a:endParaRPr sz="1600" b="1" i="0" u="none" strike="noStrike" cap="none" dirty="0">
              <a:solidFill>
                <a:srgbClr val="FFFFFF"/>
              </a:solidFill>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p:tgtEl>
                                          <p:spTgt spid="5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 calcmode="lin" valueType="num">
                                      <p:cBhvr additive="base">
                                        <p:cTn id="12" dur="1000"/>
                                        <p:tgtEl>
                                          <p:spTgt spid="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0"/>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dirty="0">
                <a:solidFill>
                  <a:srgbClr val="0070C0"/>
                </a:solidFill>
              </a:rPr>
              <a:t>Working</a:t>
            </a:r>
            <a:br>
              <a:rPr lang="en" dirty="0">
                <a:solidFill>
                  <a:srgbClr val="0070C0"/>
                </a:solidFill>
              </a:rPr>
            </a:br>
            <a:br>
              <a:rPr lang="en" dirty="0"/>
            </a:br>
            <a:br>
              <a:rPr lang="en" dirty="0"/>
            </a:br>
            <a:endParaRPr dirty="0"/>
          </a:p>
        </p:txBody>
      </p:sp>
      <p:sp>
        <p:nvSpPr>
          <p:cNvPr id="2" name="Text Placeholder 1">
            <a:extLst>
              <a:ext uri="{FF2B5EF4-FFF2-40B4-BE49-F238E27FC236}">
                <a16:creationId xmlns:a16="http://schemas.microsoft.com/office/drawing/2014/main" id="{2C24DB3C-7971-48F5-BD28-C0C29766FDD6}"/>
              </a:ext>
            </a:extLst>
          </p:cNvPr>
          <p:cNvSpPr>
            <a:spLocks noGrp="1"/>
          </p:cNvSpPr>
          <p:nvPr>
            <p:ph type="body" idx="1"/>
          </p:nvPr>
        </p:nvSpPr>
        <p:spPr/>
        <p:txBody>
          <a:bodyPr/>
          <a:lstStyle/>
          <a:p>
            <a:pPr marL="114300" indent="0">
              <a:buNone/>
            </a:pPr>
            <a:r>
              <a:rPr lang="en-IN" sz="1800" b="1" u="sng" dirty="0"/>
              <a:t>Black &amp; White image</a:t>
            </a:r>
          </a:p>
          <a:p>
            <a:pPr marL="400050" indent="-285750"/>
            <a:r>
              <a:rPr lang="en-IN" sz="1800" dirty="0">
                <a:latin typeface="Times New Roman" panose="02020603050405020304" pitchFamily="18" charset="0"/>
                <a:cs typeface="Times New Roman" panose="02020603050405020304" pitchFamily="18" charset="0"/>
              </a:rPr>
              <a:t>The image is simply </a:t>
            </a:r>
          </a:p>
          <a:p>
            <a:pPr marL="114300" indent="0">
              <a:buNone/>
            </a:pPr>
            <a:r>
              <a:rPr lang="en-IN" sz="1800" dirty="0">
                <a:latin typeface="Times New Roman" panose="02020603050405020304" pitchFamily="18" charset="0"/>
                <a:cs typeface="Times New Roman" panose="02020603050405020304" pitchFamily="18" charset="0"/>
              </a:rPr>
              <a:t>converted here from RGB to </a:t>
            </a:r>
          </a:p>
          <a:p>
            <a:pPr marL="114300" indent="0">
              <a:buNone/>
            </a:pPr>
            <a:r>
              <a:rPr lang="en-IN" sz="1800" dirty="0">
                <a:latin typeface="Times New Roman" panose="02020603050405020304" pitchFamily="18" charset="0"/>
                <a:cs typeface="Times New Roman" panose="02020603050405020304" pitchFamily="18" charset="0"/>
              </a:rPr>
              <a:t>Black and white</a:t>
            </a:r>
          </a:p>
          <a:p>
            <a:pPr marL="400050" indent="-285750"/>
            <a:r>
              <a:rPr lang="en-IN" sz="1800" dirty="0">
                <a:latin typeface="Times New Roman" panose="02020603050405020304" pitchFamily="18" charset="0"/>
                <a:cs typeface="Times New Roman" panose="02020603050405020304" pitchFamily="18" charset="0"/>
              </a:rPr>
              <a:t>The image has only 2 colours</a:t>
            </a:r>
          </a:p>
          <a:p>
            <a:pPr marL="114300" indent="0">
              <a:buNone/>
            </a:pPr>
            <a:r>
              <a:rPr lang="en-IN" sz="1800" dirty="0">
                <a:latin typeface="Times New Roman" panose="02020603050405020304" pitchFamily="18" charset="0"/>
                <a:cs typeface="Times New Roman" panose="02020603050405020304" pitchFamily="18" charset="0"/>
              </a:rPr>
              <a:t> here either black or white </a:t>
            </a:r>
          </a:p>
        </p:txBody>
      </p:sp>
      <p:pic>
        <p:nvPicPr>
          <p:cNvPr id="1034" name="Picture 10" descr="Convert Color To Black &amp; White Portrait Using CSS | How To Add Filter  Effects to Images - YouTube">
            <a:extLst>
              <a:ext uri="{FF2B5EF4-FFF2-40B4-BE49-F238E27FC236}">
                <a16:creationId xmlns:a16="http://schemas.microsoft.com/office/drawing/2014/main" id="{28C9FA77-6A87-44AE-B073-628D632F4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6542" y="1348872"/>
            <a:ext cx="4731667" cy="266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517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0"/>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dirty="0">
                <a:solidFill>
                  <a:srgbClr val="0070C0"/>
                </a:solidFill>
              </a:rPr>
              <a:t>Working</a:t>
            </a:r>
            <a:br>
              <a:rPr lang="en" dirty="0">
                <a:solidFill>
                  <a:srgbClr val="0070C0"/>
                </a:solidFill>
              </a:rPr>
            </a:br>
            <a:br>
              <a:rPr lang="en" dirty="0"/>
            </a:br>
            <a:br>
              <a:rPr lang="en" dirty="0"/>
            </a:br>
            <a:endParaRPr dirty="0"/>
          </a:p>
        </p:txBody>
      </p:sp>
      <p:sp>
        <p:nvSpPr>
          <p:cNvPr id="2" name="Text Placeholder 1">
            <a:extLst>
              <a:ext uri="{FF2B5EF4-FFF2-40B4-BE49-F238E27FC236}">
                <a16:creationId xmlns:a16="http://schemas.microsoft.com/office/drawing/2014/main" id="{2C24DB3C-7971-48F5-BD28-C0C29766FDD6}"/>
              </a:ext>
            </a:extLst>
          </p:cNvPr>
          <p:cNvSpPr>
            <a:spLocks noGrp="1"/>
          </p:cNvSpPr>
          <p:nvPr>
            <p:ph type="body" idx="1"/>
          </p:nvPr>
        </p:nvSpPr>
        <p:spPr>
          <a:xfrm>
            <a:off x="311699" y="863550"/>
            <a:ext cx="7669807" cy="3416400"/>
          </a:xfrm>
        </p:spPr>
        <p:txBody>
          <a:bodyPr/>
          <a:lstStyle/>
          <a:p>
            <a:pPr marL="114300" indent="0">
              <a:buNone/>
            </a:pPr>
            <a:r>
              <a:rPr lang="en-IN" sz="1800" b="1" u="sng" dirty="0"/>
              <a:t>Brightness </a:t>
            </a:r>
          </a:p>
          <a:p>
            <a:pPr marL="400050" indent="-285750"/>
            <a:r>
              <a:rPr lang="en-US" sz="1800" b="0" i="0" u="none" strike="noStrike" baseline="0" dirty="0">
                <a:solidFill>
                  <a:srgbClr val="000000"/>
                </a:solidFill>
                <a:latin typeface="Cambria" panose="02040503050406030204" pitchFamily="18" charset="0"/>
              </a:rPr>
              <a:t>This module changes the brightness of the picture by adding or subtracting a fixed value to the pixel value. </a:t>
            </a:r>
            <a:endParaRPr lang="en-IN" sz="1800" dirty="0">
              <a:latin typeface="Times New Roman" panose="02020603050405020304" pitchFamily="18" charset="0"/>
              <a:cs typeface="Times New Roman" panose="02020603050405020304" pitchFamily="18" charset="0"/>
            </a:endParaRPr>
          </a:p>
        </p:txBody>
      </p:sp>
      <p:pic>
        <p:nvPicPr>
          <p:cNvPr id="2050" name="Picture 2" descr="bright1">
            <a:extLst>
              <a:ext uri="{FF2B5EF4-FFF2-40B4-BE49-F238E27FC236}">
                <a16:creationId xmlns:a16="http://schemas.microsoft.com/office/drawing/2014/main" id="{EE1D10E2-7AC3-4700-9C4B-2E9A6A90D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1978" y="1986685"/>
            <a:ext cx="5742388" cy="265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101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0"/>
          <p:cNvSpPr txBox="1">
            <a:spLocks noGrp="1"/>
          </p:cNvSpPr>
          <p:nvPr>
            <p:ph type="title"/>
          </p:nvPr>
        </p:nvSpPr>
        <p:spPr>
          <a:xfrm>
            <a:off x="123434" y="303091"/>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dirty="0">
                <a:solidFill>
                  <a:srgbClr val="0070C0"/>
                </a:solidFill>
              </a:rPr>
              <a:t>Working</a:t>
            </a:r>
            <a:br>
              <a:rPr lang="en" dirty="0">
                <a:solidFill>
                  <a:srgbClr val="0070C0"/>
                </a:solidFill>
              </a:rPr>
            </a:br>
            <a:br>
              <a:rPr lang="en" dirty="0"/>
            </a:br>
            <a:br>
              <a:rPr lang="en" dirty="0"/>
            </a:br>
            <a:endParaRPr dirty="0"/>
          </a:p>
        </p:txBody>
      </p:sp>
      <p:sp>
        <p:nvSpPr>
          <p:cNvPr id="2" name="Text Placeholder 1">
            <a:extLst>
              <a:ext uri="{FF2B5EF4-FFF2-40B4-BE49-F238E27FC236}">
                <a16:creationId xmlns:a16="http://schemas.microsoft.com/office/drawing/2014/main" id="{2C24DB3C-7971-48F5-BD28-C0C29766FDD6}"/>
              </a:ext>
            </a:extLst>
          </p:cNvPr>
          <p:cNvSpPr>
            <a:spLocks noGrp="1"/>
          </p:cNvSpPr>
          <p:nvPr>
            <p:ph type="body" idx="1"/>
          </p:nvPr>
        </p:nvSpPr>
        <p:spPr>
          <a:xfrm>
            <a:off x="311699" y="863550"/>
            <a:ext cx="7825751" cy="3416400"/>
          </a:xfrm>
        </p:spPr>
        <p:txBody>
          <a:bodyPr/>
          <a:lstStyle/>
          <a:p>
            <a:pPr marL="114300" indent="0">
              <a:buNone/>
            </a:pPr>
            <a:r>
              <a:rPr lang="en-IN" sz="1800" b="1" i="0" u="sng" strike="noStrike" baseline="0" dirty="0">
                <a:solidFill>
                  <a:srgbClr val="000000"/>
                </a:solidFill>
                <a:latin typeface="Cambria" panose="02040503050406030204" pitchFamily="18" charset="0"/>
              </a:rPr>
              <a:t>Inverting: </a:t>
            </a:r>
            <a:r>
              <a:rPr lang="en-US" sz="1800" b="0" i="0" u="none" strike="noStrike" baseline="0" dirty="0">
                <a:solidFill>
                  <a:srgbClr val="000000"/>
                </a:solidFill>
                <a:latin typeface="Cambria" panose="02040503050406030204" pitchFamily="18" charset="0"/>
              </a:rPr>
              <a:t>This module inverts an image by inverting the bits of the grayscale pixel value of an image. </a:t>
            </a:r>
            <a:endParaRPr lang="en-IN" sz="1800" b="1" u="sng" dirty="0"/>
          </a:p>
          <a:p>
            <a:r>
              <a:rPr lang="en-IN" dirty="0">
                <a:latin typeface="Times New Roman" panose="02020603050405020304" pitchFamily="18" charset="0"/>
                <a:cs typeface="Times New Roman" panose="02020603050405020304" pitchFamily="18" charset="0"/>
              </a:rPr>
              <a:t>Invert image </a:t>
            </a:r>
          </a:p>
          <a:p>
            <a:r>
              <a:rPr lang="en-IN" dirty="0">
                <a:latin typeface="Times New Roman" panose="02020603050405020304" pitchFamily="18" charset="0"/>
                <a:cs typeface="Times New Roman" panose="02020603050405020304" pitchFamily="18" charset="0"/>
              </a:rPr>
              <a:t>Equation is s = L-1-r</a:t>
            </a:r>
            <a:endParaRPr lang="en-IN" b="1" u="sng" dirty="0">
              <a:latin typeface="Times New Roman" panose="02020603050405020304" pitchFamily="18" charset="0"/>
              <a:cs typeface="Times New Roman" panose="02020603050405020304" pitchFamily="18" charset="0"/>
            </a:endParaRPr>
          </a:p>
          <a:p>
            <a:pPr marL="114300" indent="0">
              <a:buNone/>
            </a:pPr>
            <a:endParaRPr lang="en-IN" b="1" dirty="0"/>
          </a:p>
          <a:p>
            <a:pPr marL="114300" indent="0">
              <a:buNone/>
            </a:pPr>
            <a:endParaRPr lang="en-IN" b="1" dirty="0"/>
          </a:p>
        </p:txBody>
      </p:sp>
      <p:pic>
        <p:nvPicPr>
          <p:cNvPr id="6" name="Picture 5">
            <a:extLst>
              <a:ext uri="{FF2B5EF4-FFF2-40B4-BE49-F238E27FC236}">
                <a16:creationId xmlns:a16="http://schemas.microsoft.com/office/drawing/2014/main" id="{C6784674-D778-47F9-9508-600B11257929}"/>
              </a:ext>
            </a:extLst>
          </p:cNvPr>
          <p:cNvPicPr>
            <a:picLocks noChangeAspect="1"/>
          </p:cNvPicPr>
          <p:nvPr/>
        </p:nvPicPr>
        <p:blipFill>
          <a:blip r:embed="rId3"/>
          <a:stretch>
            <a:fillRect/>
          </a:stretch>
        </p:blipFill>
        <p:spPr>
          <a:xfrm>
            <a:off x="716672" y="2156924"/>
            <a:ext cx="2510622" cy="2411951"/>
          </a:xfrm>
          <a:prstGeom prst="rect">
            <a:avLst/>
          </a:prstGeom>
        </p:spPr>
      </p:pic>
      <p:pic>
        <p:nvPicPr>
          <p:cNvPr id="8" name="Picture 7">
            <a:extLst>
              <a:ext uri="{FF2B5EF4-FFF2-40B4-BE49-F238E27FC236}">
                <a16:creationId xmlns:a16="http://schemas.microsoft.com/office/drawing/2014/main" id="{5758115E-A532-4D33-82D4-5C0F962C419C}"/>
              </a:ext>
            </a:extLst>
          </p:cNvPr>
          <p:cNvPicPr>
            <a:picLocks noChangeAspect="1"/>
          </p:cNvPicPr>
          <p:nvPr/>
        </p:nvPicPr>
        <p:blipFill>
          <a:blip r:embed="rId4"/>
          <a:stretch>
            <a:fillRect/>
          </a:stretch>
        </p:blipFill>
        <p:spPr>
          <a:xfrm>
            <a:off x="2895921" y="1501397"/>
            <a:ext cx="5572903" cy="3067478"/>
          </a:xfrm>
          <a:prstGeom prst="rect">
            <a:avLst/>
          </a:prstGeom>
        </p:spPr>
      </p:pic>
    </p:spTree>
    <p:extLst>
      <p:ext uri="{BB962C8B-B14F-4D97-AF65-F5344CB8AC3E}">
        <p14:creationId xmlns:p14="http://schemas.microsoft.com/office/powerpoint/2010/main" val="1577443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0"/>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dirty="0">
                <a:solidFill>
                  <a:srgbClr val="0070C0"/>
                </a:solidFill>
              </a:rPr>
              <a:t>Working</a:t>
            </a:r>
            <a:br>
              <a:rPr lang="en" dirty="0">
                <a:solidFill>
                  <a:srgbClr val="0070C0"/>
                </a:solidFill>
              </a:rPr>
            </a:br>
            <a:br>
              <a:rPr lang="en" dirty="0"/>
            </a:br>
            <a:br>
              <a:rPr lang="en" dirty="0"/>
            </a:br>
            <a:endParaRPr dirty="0"/>
          </a:p>
        </p:txBody>
      </p:sp>
      <p:sp>
        <p:nvSpPr>
          <p:cNvPr id="2" name="Text Placeholder 1">
            <a:extLst>
              <a:ext uri="{FF2B5EF4-FFF2-40B4-BE49-F238E27FC236}">
                <a16:creationId xmlns:a16="http://schemas.microsoft.com/office/drawing/2014/main" id="{2C24DB3C-7971-48F5-BD28-C0C29766FDD6}"/>
              </a:ext>
            </a:extLst>
          </p:cNvPr>
          <p:cNvSpPr>
            <a:spLocks noGrp="1"/>
          </p:cNvSpPr>
          <p:nvPr>
            <p:ph type="body" idx="1"/>
          </p:nvPr>
        </p:nvSpPr>
        <p:spPr>
          <a:xfrm>
            <a:off x="435322" y="718678"/>
            <a:ext cx="8290464" cy="3416400"/>
          </a:xfrm>
        </p:spPr>
        <p:txBody>
          <a:bodyPr/>
          <a:lstStyle/>
          <a:p>
            <a:pPr marL="114300" indent="0">
              <a:buNone/>
            </a:pPr>
            <a:r>
              <a:rPr lang="en-IN" sz="1800" b="1" u="sng" dirty="0"/>
              <a:t>Threshold</a:t>
            </a:r>
          </a:p>
          <a:p>
            <a:pPr marL="114300" indent="0">
              <a:buNone/>
            </a:pPr>
            <a:r>
              <a:rPr lang="en-US" sz="1800" b="0" i="0" u="none" strike="noStrike" baseline="0" dirty="0">
                <a:solidFill>
                  <a:srgbClr val="000000"/>
                </a:solidFill>
                <a:latin typeface="Cambria" panose="02040503050406030204" pitchFamily="18" charset="0"/>
              </a:rPr>
              <a:t>This module is used to perform the threshold operation i.e. set the pixel above a threshold value to 255 and below it to 0. </a:t>
            </a:r>
            <a:endParaRPr lang="en-IN" dirty="0"/>
          </a:p>
          <a:p>
            <a:endParaRPr lang="en-IN" b="1" u="sng" dirty="0"/>
          </a:p>
          <a:p>
            <a:endParaRPr lang="en-IN" b="1" u="sng" dirty="0"/>
          </a:p>
          <a:p>
            <a:pPr marL="114300" indent="0">
              <a:buNone/>
            </a:pPr>
            <a:endParaRPr lang="en-IN" b="1" dirty="0"/>
          </a:p>
          <a:p>
            <a:pPr marL="114300" indent="0">
              <a:buNone/>
            </a:pPr>
            <a:endParaRPr lang="en-IN" b="1" dirty="0"/>
          </a:p>
        </p:txBody>
      </p:sp>
      <p:pic>
        <p:nvPicPr>
          <p:cNvPr id="5" name="Picture 4">
            <a:extLst>
              <a:ext uri="{FF2B5EF4-FFF2-40B4-BE49-F238E27FC236}">
                <a16:creationId xmlns:a16="http://schemas.microsoft.com/office/drawing/2014/main" id="{1E20519B-CCF1-4C92-960F-50E6CAEB466A}"/>
              </a:ext>
            </a:extLst>
          </p:cNvPr>
          <p:cNvPicPr>
            <a:picLocks noChangeAspect="1"/>
          </p:cNvPicPr>
          <p:nvPr/>
        </p:nvPicPr>
        <p:blipFill>
          <a:blip r:embed="rId3"/>
          <a:stretch>
            <a:fillRect/>
          </a:stretch>
        </p:blipFill>
        <p:spPr>
          <a:xfrm>
            <a:off x="659231" y="1910833"/>
            <a:ext cx="1961030" cy="2598565"/>
          </a:xfrm>
          <a:prstGeom prst="rect">
            <a:avLst/>
          </a:prstGeom>
        </p:spPr>
      </p:pic>
      <p:pic>
        <p:nvPicPr>
          <p:cNvPr id="3080" name="Picture 8" descr="A straightforward introduction to Image Thresholding using python | by  Sagar Kumar | Spinor | Medium">
            <a:extLst>
              <a:ext uri="{FF2B5EF4-FFF2-40B4-BE49-F238E27FC236}">
                <a16:creationId xmlns:a16="http://schemas.microsoft.com/office/drawing/2014/main" id="{5D8F3A8F-8ABC-47AC-9018-76FCA65AB5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3153" y="2049103"/>
            <a:ext cx="6105525" cy="208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943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346E-2CE9-4793-BC2A-E4C77B51BAC0}"/>
              </a:ext>
            </a:extLst>
          </p:cNvPr>
          <p:cNvSpPr>
            <a:spLocks noGrp="1"/>
          </p:cNvSpPr>
          <p:nvPr>
            <p:ph type="title"/>
          </p:nvPr>
        </p:nvSpPr>
        <p:spPr>
          <a:xfrm>
            <a:off x="51300" y="345788"/>
            <a:ext cx="8520600" cy="572700"/>
          </a:xfrm>
        </p:spPr>
        <p:txBody>
          <a:bodyPr/>
          <a:lstStyle/>
          <a:p>
            <a:pPr algn="ctr"/>
            <a:r>
              <a:rPr lang="en" dirty="0">
                <a:solidFill>
                  <a:srgbClr val="0070C0"/>
                </a:solidFill>
              </a:rPr>
              <a:t>Simulation Results</a:t>
            </a:r>
            <a:endParaRPr lang="en-IN" dirty="0"/>
          </a:p>
        </p:txBody>
      </p:sp>
      <p:sp>
        <p:nvSpPr>
          <p:cNvPr id="3" name="Text Placeholder 2">
            <a:extLst>
              <a:ext uri="{FF2B5EF4-FFF2-40B4-BE49-F238E27FC236}">
                <a16:creationId xmlns:a16="http://schemas.microsoft.com/office/drawing/2014/main" id="{DE06A011-EDC9-4019-B65D-93F799C06FEE}"/>
              </a:ext>
            </a:extLst>
          </p:cNvPr>
          <p:cNvSpPr>
            <a:spLocks noGrp="1"/>
          </p:cNvSpPr>
          <p:nvPr>
            <p:ph type="body" idx="1"/>
          </p:nvPr>
        </p:nvSpPr>
        <p:spPr>
          <a:xfrm>
            <a:off x="311699" y="1061980"/>
            <a:ext cx="3999900" cy="3416400"/>
          </a:xfrm>
        </p:spPr>
        <p:txBody>
          <a:bodyPr/>
          <a:lstStyle/>
          <a:p>
            <a:r>
              <a:rPr lang="en-IN" sz="2000" dirty="0">
                <a:latin typeface="Times New Roman" panose="02020603050405020304" pitchFamily="18" charset="0"/>
                <a:cs typeface="Times New Roman" panose="02020603050405020304" pitchFamily="18" charset="0"/>
              </a:rPr>
              <a:t>Original Image</a:t>
            </a:r>
          </a:p>
        </p:txBody>
      </p:sp>
      <p:sp>
        <p:nvSpPr>
          <p:cNvPr id="4" name="Text Placeholder 3">
            <a:extLst>
              <a:ext uri="{FF2B5EF4-FFF2-40B4-BE49-F238E27FC236}">
                <a16:creationId xmlns:a16="http://schemas.microsoft.com/office/drawing/2014/main" id="{90475A40-2117-4F38-A28D-328116A347F4}"/>
              </a:ext>
            </a:extLst>
          </p:cNvPr>
          <p:cNvSpPr>
            <a:spLocks noGrp="1"/>
          </p:cNvSpPr>
          <p:nvPr>
            <p:ph type="body" idx="2"/>
          </p:nvPr>
        </p:nvSpPr>
        <p:spPr/>
        <p:txBody>
          <a:bodyPr/>
          <a:lstStyle/>
          <a:p>
            <a:r>
              <a:rPr lang="en-IN" sz="2000" dirty="0">
                <a:latin typeface="Times New Roman" panose="02020603050405020304" pitchFamily="18" charset="0"/>
                <a:cs typeface="Times New Roman" panose="02020603050405020304" pitchFamily="18" charset="0"/>
              </a:rPr>
              <a:t>Brightness Operation</a:t>
            </a:r>
          </a:p>
        </p:txBody>
      </p:sp>
      <p:pic>
        <p:nvPicPr>
          <p:cNvPr id="6" name="Picture 5">
            <a:extLst>
              <a:ext uri="{FF2B5EF4-FFF2-40B4-BE49-F238E27FC236}">
                <a16:creationId xmlns:a16="http://schemas.microsoft.com/office/drawing/2014/main" id="{ACEFBEF8-AE05-42F4-9B29-D9759E489A5F}"/>
              </a:ext>
            </a:extLst>
          </p:cNvPr>
          <p:cNvPicPr>
            <a:picLocks noChangeAspect="1"/>
          </p:cNvPicPr>
          <p:nvPr/>
        </p:nvPicPr>
        <p:blipFill>
          <a:blip r:embed="rId2"/>
          <a:stretch>
            <a:fillRect/>
          </a:stretch>
        </p:blipFill>
        <p:spPr>
          <a:xfrm>
            <a:off x="625549" y="1790610"/>
            <a:ext cx="3733701" cy="2489134"/>
          </a:xfrm>
          <a:prstGeom prst="rect">
            <a:avLst/>
          </a:prstGeom>
        </p:spPr>
      </p:pic>
      <p:pic>
        <p:nvPicPr>
          <p:cNvPr id="11" name="Picture 10">
            <a:extLst>
              <a:ext uri="{FF2B5EF4-FFF2-40B4-BE49-F238E27FC236}">
                <a16:creationId xmlns:a16="http://schemas.microsoft.com/office/drawing/2014/main" id="{21E5542B-1783-4CBA-B5D8-A0F886CF5986}"/>
              </a:ext>
            </a:extLst>
          </p:cNvPr>
          <p:cNvPicPr>
            <a:picLocks noChangeAspect="1"/>
          </p:cNvPicPr>
          <p:nvPr/>
        </p:nvPicPr>
        <p:blipFill>
          <a:blip r:embed="rId3"/>
          <a:stretch>
            <a:fillRect/>
          </a:stretch>
        </p:blipFill>
        <p:spPr>
          <a:xfrm>
            <a:off x="4616687" y="1724131"/>
            <a:ext cx="3833420" cy="2555613"/>
          </a:xfrm>
          <a:prstGeom prst="rect">
            <a:avLst/>
          </a:prstGeom>
        </p:spPr>
      </p:pic>
    </p:spTree>
    <p:extLst>
      <p:ext uri="{BB962C8B-B14F-4D97-AF65-F5344CB8AC3E}">
        <p14:creationId xmlns:p14="http://schemas.microsoft.com/office/powerpoint/2010/main" val="434105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346E-2CE9-4793-BC2A-E4C77B51BAC0}"/>
              </a:ext>
            </a:extLst>
          </p:cNvPr>
          <p:cNvSpPr>
            <a:spLocks noGrp="1"/>
          </p:cNvSpPr>
          <p:nvPr>
            <p:ph type="title"/>
          </p:nvPr>
        </p:nvSpPr>
        <p:spPr>
          <a:xfrm>
            <a:off x="51300" y="345788"/>
            <a:ext cx="8520600" cy="572700"/>
          </a:xfrm>
        </p:spPr>
        <p:txBody>
          <a:bodyPr/>
          <a:lstStyle/>
          <a:p>
            <a:pPr algn="ctr"/>
            <a:r>
              <a:rPr lang="en" dirty="0">
                <a:solidFill>
                  <a:srgbClr val="0070C0"/>
                </a:solidFill>
              </a:rPr>
              <a:t>Simulation Results</a:t>
            </a:r>
            <a:endParaRPr lang="en-IN" dirty="0"/>
          </a:p>
        </p:txBody>
      </p:sp>
      <p:sp>
        <p:nvSpPr>
          <p:cNvPr id="3" name="Text Placeholder 2">
            <a:extLst>
              <a:ext uri="{FF2B5EF4-FFF2-40B4-BE49-F238E27FC236}">
                <a16:creationId xmlns:a16="http://schemas.microsoft.com/office/drawing/2014/main" id="{DE06A011-EDC9-4019-B65D-93F799C06FEE}"/>
              </a:ext>
            </a:extLst>
          </p:cNvPr>
          <p:cNvSpPr>
            <a:spLocks noGrp="1"/>
          </p:cNvSpPr>
          <p:nvPr>
            <p:ph type="body" idx="1"/>
          </p:nvPr>
        </p:nvSpPr>
        <p:spPr/>
        <p:txBody>
          <a:bodyPr/>
          <a:lstStyle/>
          <a:p>
            <a:r>
              <a:rPr lang="en-IN" sz="2000" dirty="0">
                <a:latin typeface="Times New Roman" panose="02020603050405020304" pitchFamily="18" charset="0"/>
                <a:cs typeface="Times New Roman" panose="02020603050405020304" pitchFamily="18" charset="0"/>
              </a:rPr>
              <a:t>Black &amp; White Operation</a:t>
            </a:r>
          </a:p>
        </p:txBody>
      </p:sp>
      <p:sp>
        <p:nvSpPr>
          <p:cNvPr id="4" name="Text Placeholder 3">
            <a:extLst>
              <a:ext uri="{FF2B5EF4-FFF2-40B4-BE49-F238E27FC236}">
                <a16:creationId xmlns:a16="http://schemas.microsoft.com/office/drawing/2014/main" id="{90475A40-2117-4F38-A28D-328116A347F4}"/>
              </a:ext>
            </a:extLst>
          </p:cNvPr>
          <p:cNvSpPr>
            <a:spLocks noGrp="1"/>
          </p:cNvSpPr>
          <p:nvPr>
            <p:ph type="body" idx="2"/>
          </p:nvPr>
        </p:nvSpPr>
        <p:spPr/>
        <p:txBody>
          <a:bodyPr/>
          <a:lstStyle/>
          <a:p>
            <a:r>
              <a:rPr lang="en-IN" sz="2000" dirty="0">
                <a:latin typeface="Times New Roman" panose="02020603050405020304" pitchFamily="18" charset="0"/>
                <a:cs typeface="Times New Roman" panose="02020603050405020304" pitchFamily="18" charset="0"/>
              </a:rPr>
              <a:t>Invert Operation</a:t>
            </a:r>
          </a:p>
        </p:txBody>
      </p:sp>
      <p:pic>
        <p:nvPicPr>
          <p:cNvPr id="6" name="Picture 5">
            <a:extLst>
              <a:ext uri="{FF2B5EF4-FFF2-40B4-BE49-F238E27FC236}">
                <a16:creationId xmlns:a16="http://schemas.microsoft.com/office/drawing/2014/main" id="{C793F952-7A53-4BAB-922F-9FE4554D46CB}"/>
              </a:ext>
            </a:extLst>
          </p:cNvPr>
          <p:cNvPicPr>
            <a:picLocks noChangeAspect="1"/>
          </p:cNvPicPr>
          <p:nvPr/>
        </p:nvPicPr>
        <p:blipFill>
          <a:blip r:embed="rId2"/>
          <a:stretch>
            <a:fillRect/>
          </a:stretch>
        </p:blipFill>
        <p:spPr>
          <a:xfrm>
            <a:off x="597292" y="1721145"/>
            <a:ext cx="3896736" cy="2597824"/>
          </a:xfrm>
          <a:prstGeom prst="rect">
            <a:avLst/>
          </a:prstGeom>
        </p:spPr>
      </p:pic>
      <p:pic>
        <p:nvPicPr>
          <p:cNvPr id="8" name="Picture 7">
            <a:extLst>
              <a:ext uri="{FF2B5EF4-FFF2-40B4-BE49-F238E27FC236}">
                <a16:creationId xmlns:a16="http://schemas.microsoft.com/office/drawing/2014/main" id="{F9772E69-70A7-4EAB-82B3-3FAF05D816EF}"/>
              </a:ext>
            </a:extLst>
          </p:cNvPr>
          <p:cNvPicPr>
            <a:picLocks noChangeAspect="1"/>
          </p:cNvPicPr>
          <p:nvPr/>
        </p:nvPicPr>
        <p:blipFill>
          <a:blip r:embed="rId3"/>
          <a:stretch>
            <a:fillRect/>
          </a:stretch>
        </p:blipFill>
        <p:spPr>
          <a:xfrm>
            <a:off x="4649972" y="1721145"/>
            <a:ext cx="3999900" cy="2666600"/>
          </a:xfrm>
          <a:prstGeom prst="rect">
            <a:avLst/>
          </a:prstGeom>
        </p:spPr>
      </p:pic>
    </p:spTree>
    <p:extLst>
      <p:ext uri="{BB962C8B-B14F-4D97-AF65-F5344CB8AC3E}">
        <p14:creationId xmlns:p14="http://schemas.microsoft.com/office/powerpoint/2010/main" val="355594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346E-2CE9-4793-BC2A-E4C77B51BAC0}"/>
              </a:ext>
            </a:extLst>
          </p:cNvPr>
          <p:cNvSpPr>
            <a:spLocks noGrp="1"/>
          </p:cNvSpPr>
          <p:nvPr>
            <p:ph type="title"/>
          </p:nvPr>
        </p:nvSpPr>
        <p:spPr>
          <a:xfrm>
            <a:off x="51300" y="345788"/>
            <a:ext cx="8520600" cy="572700"/>
          </a:xfrm>
        </p:spPr>
        <p:txBody>
          <a:bodyPr/>
          <a:lstStyle/>
          <a:p>
            <a:pPr algn="ctr"/>
            <a:r>
              <a:rPr lang="en" dirty="0">
                <a:solidFill>
                  <a:srgbClr val="0070C0"/>
                </a:solidFill>
              </a:rPr>
              <a:t>Simulation Results</a:t>
            </a:r>
            <a:endParaRPr lang="en-IN" dirty="0"/>
          </a:p>
        </p:txBody>
      </p:sp>
      <p:sp>
        <p:nvSpPr>
          <p:cNvPr id="3" name="Text Placeholder 2">
            <a:extLst>
              <a:ext uri="{FF2B5EF4-FFF2-40B4-BE49-F238E27FC236}">
                <a16:creationId xmlns:a16="http://schemas.microsoft.com/office/drawing/2014/main" id="{DE06A011-EDC9-4019-B65D-93F799C06FEE}"/>
              </a:ext>
            </a:extLst>
          </p:cNvPr>
          <p:cNvSpPr>
            <a:spLocks noGrp="1"/>
          </p:cNvSpPr>
          <p:nvPr>
            <p:ph type="body" idx="1"/>
          </p:nvPr>
        </p:nvSpPr>
        <p:spPr/>
        <p:txBody>
          <a:bodyPr/>
          <a:lstStyle/>
          <a:p>
            <a:r>
              <a:rPr lang="en-IN" sz="2000" dirty="0">
                <a:latin typeface="Times New Roman" panose="02020603050405020304" pitchFamily="18" charset="0"/>
                <a:cs typeface="Times New Roman" panose="02020603050405020304" pitchFamily="18" charset="0"/>
              </a:rPr>
              <a:t>Thresholding Operation</a:t>
            </a:r>
          </a:p>
        </p:txBody>
      </p:sp>
      <p:pic>
        <p:nvPicPr>
          <p:cNvPr id="10" name="Picture 9">
            <a:extLst>
              <a:ext uri="{FF2B5EF4-FFF2-40B4-BE49-F238E27FC236}">
                <a16:creationId xmlns:a16="http://schemas.microsoft.com/office/drawing/2014/main" id="{9C7BA915-C66F-4FF5-A1CD-F3C7913A3EE6}"/>
              </a:ext>
            </a:extLst>
          </p:cNvPr>
          <p:cNvPicPr>
            <a:picLocks noChangeAspect="1"/>
          </p:cNvPicPr>
          <p:nvPr/>
        </p:nvPicPr>
        <p:blipFill>
          <a:blip r:embed="rId2"/>
          <a:stretch>
            <a:fillRect/>
          </a:stretch>
        </p:blipFill>
        <p:spPr>
          <a:xfrm>
            <a:off x="838298" y="1824033"/>
            <a:ext cx="3847116" cy="2564744"/>
          </a:xfrm>
          <a:prstGeom prst="rect">
            <a:avLst/>
          </a:prstGeom>
        </p:spPr>
      </p:pic>
    </p:spTree>
    <p:extLst>
      <p:ext uri="{BB962C8B-B14F-4D97-AF65-F5344CB8AC3E}">
        <p14:creationId xmlns:p14="http://schemas.microsoft.com/office/powerpoint/2010/main" val="2075954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4A4F-52E0-479A-B256-368EA9E71ABB}"/>
              </a:ext>
            </a:extLst>
          </p:cNvPr>
          <p:cNvSpPr>
            <a:spLocks noGrp="1"/>
          </p:cNvSpPr>
          <p:nvPr>
            <p:ph type="title"/>
          </p:nvPr>
        </p:nvSpPr>
        <p:spPr/>
        <p:txBody>
          <a:bodyPr/>
          <a:lstStyle/>
          <a:p>
            <a:pPr algn="ctr"/>
            <a:r>
              <a:rPr lang="en-IN" dirty="0">
                <a:solidFill>
                  <a:srgbClr val="0070C0"/>
                </a:solidFill>
              </a:rPr>
              <a:t>Advantages</a:t>
            </a:r>
          </a:p>
        </p:txBody>
      </p:sp>
      <p:sp>
        <p:nvSpPr>
          <p:cNvPr id="3" name="Text Placeholder 2">
            <a:extLst>
              <a:ext uri="{FF2B5EF4-FFF2-40B4-BE49-F238E27FC236}">
                <a16:creationId xmlns:a16="http://schemas.microsoft.com/office/drawing/2014/main" id="{6385FA1A-769C-4519-8100-73F99595CC54}"/>
              </a:ext>
            </a:extLst>
          </p:cNvPr>
          <p:cNvSpPr>
            <a:spLocks noGrp="1"/>
          </p:cNvSpPr>
          <p:nvPr>
            <p:ph type="body" idx="1"/>
          </p:nvPr>
        </p:nvSpPr>
        <p:spPr>
          <a:xfrm>
            <a:off x="311700" y="1152475"/>
            <a:ext cx="8200398" cy="3416400"/>
          </a:xfrm>
        </p:spPr>
        <p:txBody>
          <a:bodyPr/>
          <a:lstStyle/>
          <a:p>
            <a:pPr algn="just"/>
            <a:r>
              <a:rPr lang="en-GB" sz="1800" dirty="0">
                <a:effectLst/>
                <a:latin typeface="Times New Roman" panose="02020603050405020304" pitchFamily="18" charset="0"/>
                <a:ea typeface="Calibri" panose="020F0502020204030204" pitchFamily="34" charset="0"/>
                <a:cs typeface="Times New Roman" panose="02020603050405020304" pitchFamily="18" charset="0"/>
              </a:rPr>
              <a:t>FPGA is  able to perform high-speed image/video processing than CPU </a:t>
            </a:r>
            <a:r>
              <a:rPr lang="en-GB" sz="1800" dirty="0">
                <a:latin typeface="Times New Roman" panose="02020603050405020304" pitchFamily="18" charset="0"/>
                <a:cs typeface="Times New Roman" panose="02020603050405020304" pitchFamily="18" charset="0"/>
              </a:rPr>
              <a:t>implementation.</a:t>
            </a:r>
          </a:p>
          <a:p>
            <a:r>
              <a:rPr lang="en-IN" sz="1800" dirty="0">
                <a:latin typeface="Times New Roman" panose="02020603050405020304" pitchFamily="18" charset="0"/>
                <a:cs typeface="Times New Roman" panose="02020603050405020304" pitchFamily="18" charset="0"/>
              </a:rPr>
              <a:t>Some important advantages of FPGA are Better performance than DSP’s , Less Time to Market, Low long-term Cost, More Reliability, Long-term Maintenance .</a:t>
            </a:r>
          </a:p>
          <a:p>
            <a:pPr algn="l"/>
            <a:r>
              <a:rPr lang="en-US" sz="1800" dirty="0">
                <a:latin typeface="Times New Roman" panose="02020603050405020304" pitchFamily="18" charset="0"/>
                <a:cs typeface="Times New Roman" panose="02020603050405020304" pitchFamily="18" charset="0"/>
              </a:rPr>
              <a:t>The FPGA-based acceleration of imaging </a:t>
            </a:r>
            <a:r>
              <a:rPr lang="en-IN" sz="1800" dirty="0">
                <a:latin typeface="Times New Roman" panose="02020603050405020304" pitchFamily="18" charset="0"/>
                <a:cs typeface="Times New Roman" panose="02020603050405020304" pitchFamily="18" charset="0"/>
              </a:rPr>
              <a:t>algorithms has become mainstream as it can compute intensive tasks.</a:t>
            </a:r>
            <a:endParaRPr lang="en-GB"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Pixels in the image can be manipulated to any desired density and contrast</a:t>
            </a:r>
            <a:endParaRPr lang="en-GB" sz="1800" dirty="0">
              <a:latin typeface="Times New Roman" panose="02020603050405020304" pitchFamily="18" charset="0"/>
              <a:cs typeface="Times New Roman" panose="02020603050405020304" pitchFamily="18" charset="0"/>
            </a:endParaRPr>
          </a:p>
          <a:p>
            <a:endParaRPr lang="en-GB" sz="1800" dirty="0">
              <a:solidFill>
                <a:srgbClr val="282829"/>
              </a:solidFill>
              <a:latin typeface="Segoe UI" panose="020B0502040204020203" pitchFamily="34" charset="0"/>
              <a:ea typeface="Calibri" panose="020F0502020204030204" pitchFamily="34" charset="0"/>
              <a:cs typeface="Mangal" panose="02040503050203030202" pitchFamily="18" charset="0"/>
            </a:endParaRPr>
          </a:p>
          <a:p>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1195169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60DFF-47C6-4C90-9BD9-05DC6EA47496}"/>
              </a:ext>
            </a:extLst>
          </p:cNvPr>
          <p:cNvSpPr>
            <a:spLocks noGrp="1"/>
          </p:cNvSpPr>
          <p:nvPr>
            <p:ph type="title"/>
          </p:nvPr>
        </p:nvSpPr>
        <p:spPr/>
        <p:txBody>
          <a:bodyPr/>
          <a:lstStyle/>
          <a:p>
            <a:pPr algn="ctr"/>
            <a:r>
              <a:rPr lang="en-IN" dirty="0">
                <a:solidFill>
                  <a:srgbClr val="0070C0"/>
                </a:solidFill>
              </a:rPr>
              <a:t>Disadvantages</a:t>
            </a:r>
          </a:p>
        </p:txBody>
      </p:sp>
      <p:sp>
        <p:nvSpPr>
          <p:cNvPr id="3" name="Text Placeholder 2">
            <a:extLst>
              <a:ext uri="{FF2B5EF4-FFF2-40B4-BE49-F238E27FC236}">
                <a16:creationId xmlns:a16="http://schemas.microsoft.com/office/drawing/2014/main" id="{D05E23E8-32E5-4ADF-930B-E411B4726163}"/>
              </a:ext>
            </a:extLst>
          </p:cNvPr>
          <p:cNvSpPr>
            <a:spLocks noGrp="1"/>
          </p:cNvSpPr>
          <p:nvPr>
            <p:ph type="body" idx="1"/>
          </p:nvPr>
        </p:nvSpPr>
        <p:spPr>
          <a:xfrm>
            <a:off x="311700" y="1152475"/>
            <a:ext cx="8207832" cy="3416400"/>
          </a:xfrm>
        </p:spPr>
        <p:txBody>
          <a:bodyPr/>
          <a:lstStyle/>
          <a:p>
            <a:pPr>
              <a:lnSpc>
                <a:spcPct val="115000"/>
              </a:lnSpc>
              <a:spcAft>
                <a:spcPts val="1000"/>
              </a:spcAft>
            </a:pPr>
            <a:r>
              <a:rPr lang="en-US" sz="1800" b="0" i="0" u="none" strike="noStrike" baseline="0" dirty="0">
                <a:latin typeface="Times New Roman" panose="02020603050405020304" pitchFamily="18" charset="0"/>
              </a:rPr>
              <a:t>The development of FPGA image processing algorithms can at times be quite tediou</a:t>
            </a:r>
            <a:r>
              <a:rPr lang="en-US" sz="1800" dirty="0">
                <a:latin typeface="Times New Roman" panose="02020603050405020304" pitchFamily="18" charset="0"/>
              </a:rPr>
              <a:t>s</a:t>
            </a:r>
            <a:endParaRPr lang="en-US" sz="1800" b="0" i="0" u="none" strike="noStrike" baseline="0" dirty="0">
              <a:latin typeface="Times New Roman" panose="02020603050405020304" pitchFamily="18" charset="0"/>
            </a:endParaRPr>
          </a:p>
          <a:p>
            <a:pPr>
              <a:lnSpc>
                <a:spcPct val="115000"/>
              </a:lnSpc>
              <a:spcAft>
                <a:spcPts val="1000"/>
              </a:spcAft>
            </a:pPr>
            <a:r>
              <a:rPr lang="en-US" sz="1800" b="0" i="0" u="none" strike="noStrike" baseline="0" dirty="0">
                <a:latin typeface="Times New Roman" panose="02020603050405020304" pitchFamily="18" charset="0"/>
              </a:rPr>
              <a:t>One of the drawbacks of the techniques presented is the large size of the </a:t>
            </a:r>
            <a:r>
              <a:rPr lang="en-US" sz="1800" dirty="0">
                <a:latin typeface="Times New Roman" panose="02020603050405020304" pitchFamily="18" charset="0"/>
              </a:rPr>
              <a:t>algorithms</a:t>
            </a:r>
            <a:r>
              <a:rPr lang="en-GB" sz="1800" dirty="0">
                <a:latin typeface="Times New Roman" panose="02020603050405020304" pitchFamily="18" charset="0"/>
              </a:rPr>
              <a:t> </a:t>
            </a:r>
          </a:p>
          <a:p>
            <a:pPr algn="l"/>
            <a:r>
              <a:rPr lang="en-US" sz="1800" dirty="0">
                <a:latin typeface="Times New Roman" panose="02020603050405020304" pitchFamily="18" charset="0"/>
              </a:rPr>
              <a:t>On an FPGA, it is necessary to design not only the algorithm but also the computational architecture, which leads to an explosion in the design space complexity.</a:t>
            </a:r>
            <a:endParaRPr lang="en-IN" sz="1800" dirty="0">
              <a:latin typeface="Times New Roman" panose="02020603050405020304" pitchFamily="18" charset="0"/>
            </a:endParaRPr>
          </a:p>
          <a:p>
            <a:pPr marL="139700" indent="0">
              <a:buNone/>
            </a:pPr>
            <a:endParaRPr lang="en-GB" dirty="0">
              <a:solidFill>
                <a:srgbClr val="28282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6027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E9036-58F2-4255-A319-D5AA8C477F41}"/>
              </a:ext>
            </a:extLst>
          </p:cNvPr>
          <p:cNvSpPr>
            <a:spLocks noGrp="1"/>
          </p:cNvSpPr>
          <p:nvPr>
            <p:ph type="title"/>
          </p:nvPr>
        </p:nvSpPr>
        <p:spPr/>
        <p:txBody>
          <a:bodyPr/>
          <a:lstStyle/>
          <a:p>
            <a:pPr algn="ctr"/>
            <a:r>
              <a:rPr lang="en-IN" dirty="0">
                <a:solidFill>
                  <a:srgbClr val="0070C0"/>
                </a:solidFill>
              </a:rPr>
              <a:t>Applications</a:t>
            </a:r>
          </a:p>
        </p:txBody>
      </p:sp>
      <p:sp>
        <p:nvSpPr>
          <p:cNvPr id="3" name="Text Placeholder 2">
            <a:extLst>
              <a:ext uri="{FF2B5EF4-FFF2-40B4-BE49-F238E27FC236}">
                <a16:creationId xmlns:a16="http://schemas.microsoft.com/office/drawing/2014/main" id="{BDAA5DD6-B8B7-457C-9F22-4ADD79D4F932}"/>
              </a:ext>
            </a:extLst>
          </p:cNvPr>
          <p:cNvSpPr>
            <a:spLocks noGrp="1"/>
          </p:cNvSpPr>
          <p:nvPr>
            <p:ph type="body" idx="1"/>
          </p:nvPr>
        </p:nvSpPr>
        <p:spPr>
          <a:xfrm>
            <a:off x="311699" y="1152475"/>
            <a:ext cx="8178095" cy="3416400"/>
          </a:xfrm>
        </p:spPr>
        <p:txBody>
          <a:bodyPr/>
          <a:lstStyle/>
          <a:p>
            <a:r>
              <a:rPr lang="en-IN" sz="1800" dirty="0">
                <a:latin typeface="Times New Roman" panose="02020603050405020304" pitchFamily="18" charset="0"/>
                <a:cs typeface="Times New Roman" panose="02020603050405020304" pitchFamily="18" charset="0"/>
              </a:rPr>
              <a:t>Medical Application</a:t>
            </a:r>
          </a:p>
          <a:p>
            <a:r>
              <a:rPr lang="en-GB" sz="1800" dirty="0">
                <a:latin typeface="Times New Roman" panose="02020603050405020304" pitchFamily="18" charset="0"/>
                <a:cs typeface="Times New Roman" panose="02020603050405020304" pitchFamily="18" charset="0"/>
              </a:rPr>
              <a:t>Digital Video Technology and Image Processing </a:t>
            </a:r>
          </a:p>
          <a:p>
            <a:r>
              <a:rPr lang="en-IN" sz="1800" dirty="0">
                <a:latin typeface="Times New Roman" panose="02020603050405020304" pitchFamily="18" charset="0"/>
                <a:cs typeface="Times New Roman" panose="02020603050405020304" pitchFamily="18" charset="0"/>
              </a:rPr>
              <a:t>Industrial Application</a:t>
            </a:r>
          </a:p>
          <a:p>
            <a:r>
              <a:rPr lang="en-GB" sz="1800" dirty="0">
                <a:latin typeface="Times New Roman" panose="02020603050405020304" pitchFamily="18" charset="0"/>
                <a:cs typeface="Times New Roman" panose="02020603050405020304" pitchFamily="18" charset="0"/>
              </a:rPr>
              <a:t>Digital Signal Processing </a:t>
            </a:r>
          </a:p>
          <a:p>
            <a:r>
              <a:rPr lang="en-GB" sz="1800" dirty="0">
                <a:latin typeface="Times New Roman" panose="02020603050405020304" pitchFamily="18" charset="0"/>
                <a:cs typeface="Times New Roman" panose="02020603050405020304" pitchFamily="18" charset="0"/>
              </a:rPr>
              <a:t>Communications and Networking-Satellite based Internet data tracking system</a:t>
            </a:r>
          </a:p>
          <a:p>
            <a:r>
              <a:rPr lang="en-GB" sz="1800" dirty="0">
                <a:latin typeface="Times New Roman" panose="02020603050405020304" pitchFamily="18" charset="0"/>
                <a:cs typeface="Times New Roman" panose="02020603050405020304" pitchFamily="18" charset="0"/>
              </a:rPr>
              <a:t>Rapid Systems Prototyping-Automotive safety system incorporating sensor fusion</a:t>
            </a:r>
          </a:p>
          <a:p>
            <a:r>
              <a:rPr lang="en-GB" sz="1800" dirty="0">
                <a:latin typeface="Times New Roman" panose="02020603050405020304" pitchFamily="18" charset="0"/>
                <a:cs typeface="Times New Roman" panose="02020603050405020304" pitchFamily="18" charset="0"/>
              </a:rPr>
              <a:t>Content processing solutions- Compression/decompression</a:t>
            </a:r>
          </a:p>
          <a:p>
            <a:r>
              <a:rPr lang="en-GB" sz="1800" dirty="0">
                <a:latin typeface="Times New Roman" panose="02020603050405020304" pitchFamily="18" charset="0"/>
                <a:cs typeface="Times New Roman" panose="02020603050405020304" pitchFamily="18" charset="0"/>
              </a:rPr>
              <a:t>Custom Vector Engines</a:t>
            </a:r>
          </a:p>
          <a:p>
            <a:r>
              <a:rPr lang="en-GB" sz="1800" dirty="0">
                <a:latin typeface="Times New Roman" panose="02020603050405020304" pitchFamily="18" charset="0"/>
                <a:cs typeface="Times New Roman" panose="02020603050405020304" pitchFamily="18" charset="0"/>
              </a:rPr>
              <a:t>3D modelling, Ray Tracing</a:t>
            </a:r>
          </a:p>
          <a:p>
            <a:endParaRPr lang="en-GB" sz="1800" dirty="0">
              <a:latin typeface="Times New Roman" panose="02020603050405020304" pitchFamily="18" charset="0"/>
              <a:cs typeface="Times New Roman" panose="02020603050405020304" pitchFamily="18" charset="0"/>
            </a:endParaRPr>
          </a:p>
          <a:p>
            <a:endParaRPr lang="en-GB" sz="1600" dirty="0"/>
          </a:p>
          <a:p>
            <a:endParaRPr lang="en-IN" sz="1600" dirty="0"/>
          </a:p>
          <a:p>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623205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2"/>
          <p:cNvSpPr txBox="1">
            <a:spLocks noGrp="1"/>
          </p:cNvSpPr>
          <p:nvPr>
            <p:ph type="title"/>
          </p:nvPr>
        </p:nvSpPr>
        <p:spPr>
          <a:xfrm>
            <a:off x="233728" y="319331"/>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b="1" dirty="0">
                <a:solidFill>
                  <a:srgbClr val="0070C0"/>
                </a:solidFill>
                <a:latin typeface="Times New Roman"/>
                <a:ea typeface="Times New Roman"/>
                <a:cs typeface="Times New Roman"/>
                <a:sym typeface="Times New Roman"/>
              </a:rPr>
              <a:t>Contents to be covered</a:t>
            </a:r>
            <a:endParaRPr dirty="0"/>
          </a:p>
        </p:txBody>
      </p:sp>
      <p:sp>
        <p:nvSpPr>
          <p:cNvPr id="60" name="Google Shape;60;p2"/>
          <p:cNvSpPr txBox="1">
            <a:spLocks noGrp="1"/>
          </p:cNvSpPr>
          <p:nvPr>
            <p:ph type="body" idx="1"/>
          </p:nvPr>
        </p:nvSpPr>
        <p:spPr>
          <a:xfrm>
            <a:off x="623400" y="821020"/>
            <a:ext cx="8520600" cy="392181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sz="2000" dirty="0">
                <a:solidFill>
                  <a:schemeClr val="dk1"/>
                </a:solidFill>
                <a:latin typeface="Times New Roman"/>
                <a:ea typeface="Times New Roman"/>
                <a:cs typeface="Times New Roman"/>
                <a:sym typeface="Times New Roman"/>
              </a:rPr>
              <a:t>Abstract</a:t>
            </a:r>
          </a:p>
          <a:p>
            <a:pPr marL="457200" lvl="0" indent="-342900" algn="l" rtl="0">
              <a:lnSpc>
                <a:spcPct val="115000"/>
              </a:lnSpc>
              <a:spcBef>
                <a:spcPts val="0"/>
              </a:spcBef>
              <a:spcAft>
                <a:spcPts val="0"/>
              </a:spcAft>
              <a:buSzPts val="1800"/>
              <a:buChar char="●"/>
            </a:pPr>
            <a:r>
              <a:rPr lang="en" sz="2000" dirty="0">
                <a:solidFill>
                  <a:schemeClr val="dk1"/>
                </a:solidFill>
                <a:latin typeface="Times New Roman"/>
                <a:ea typeface="Times New Roman"/>
                <a:cs typeface="Times New Roman"/>
                <a:sym typeface="Times New Roman"/>
              </a:rPr>
              <a:t>Problem Statement</a:t>
            </a:r>
            <a:endParaRPr dirty="0"/>
          </a:p>
          <a:p>
            <a:pPr marL="457200" lvl="0" indent="-342900" algn="l" rtl="0">
              <a:lnSpc>
                <a:spcPct val="115000"/>
              </a:lnSpc>
              <a:spcBef>
                <a:spcPts val="0"/>
              </a:spcBef>
              <a:spcAft>
                <a:spcPts val="0"/>
              </a:spcAft>
              <a:buSzPts val="1800"/>
              <a:buChar char="●"/>
            </a:pPr>
            <a:r>
              <a:rPr lang="en" sz="2000" dirty="0">
                <a:solidFill>
                  <a:schemeClr val="dk1"/>
                </a:solidFill>
                <a:latin typeface="Times New Roman"/>
                <a:ea typeface="Times New Roman"/>
                <a:cs typeface="Times New Roman"/>
                <a:sym typeface="Times New Roman"/>
              </a:rPr>
              <a:t>Proposed Solution</a:t>
            </a:r>
            <a:endParaRPr dirty="0"/>
          </a:p>
          <a:p>
            <a:pPr marL="457200" lvl="0" indent="-342900" algn="l" rtl="0">
              <a:lnSpc>
                <a:spcPct val="115000"/>
              </a:lnSpc>
              <a:spcBef>
                <a:spcPts val="0"/>
              </a:spcBef>
              <a:spcAft>
                <a:spcPts val="0"/>
              </a:spcAft>
              <a:buSzPts val="1800"/>
              <a:buChar char="●"/>
            </a:pPr>
            <a:r>
              <a:rPr lang="en" sz="2000" dirty="0">
                <a:solidFill>
                  <a:schemeClr val="dk1"/>
                </a:solidFill>
                <a:latin typeface="Times New Roman"/>
                <a:ea typeface="Times New Roman"/>
                <a:cs typeface="Times New Roman"/>
                <a:sym typeface="Times New Roman"/>
              </a:rPr>
              <a:t>Literature Survey</a:t>
            </a:r>
            <a:endParaRPr dirty="0"/>
          </a:p>
          <a:p>
            <a:pPr marL="457200" lvl="0" indent="-342900" algn="l" rtl="0">
              <a:lnSpc>
                <a:spcPct val="115000"/>
              </a:lnSpc>
              <a:spcBef>
                <a:spcPts val="0"/>
              </a:spcBef>
              <a:spcAft>
                <a:spcPts val="0"/>
              </a:spcAft>
              <a:buSzPts val="1800"/>
              <a:buChar char="●"/>
            </a:pPr>
            <a:r>
              <a:rPr lang="en" sz="2000" dirty="0">
                <a:solidFill>
                  <a:schemeClr val="dk1"/>
                </a:solidFill>
                <a:latin typeface="Times New Roman"/>
                <a:ea typeface="Times New Roman"/>
                <a:cs typeface="Times New Roman"/>
                <a:sym typeface="Times New Roman"/>
              </a:rPr>
              <a:t>Complete Block Diagram of Proposed System</a:t>
            </a:r>
            <a:endParaRPr dirty="0"/>
          </a:p>
          <a:p>
            <a:pPr marL="457200" lvl="0" indent="-342900" algn="l" rtl="0">
              <a:lnSpc>
                <a:spcPct val="115000"/>
              </a:lnSpc>
              <a:spcBef>
                <a:spcPts val="0"/>
              </a:spcBef>
              <a:spcAft>
                <a:spcPts val="0"/>
              </a:spcAft>
              <a:buSzPts val="1800"/>
              <a:buChar char="●"/>
            </a:pPr>
            <a:r>
              <a:rPr lang="en-IN" sz="2000" dirty="0">
                <a:solidFill>
                  <a:schemeClr val="dk1"/>
                </a:solidFill>
                <a:latin typeface="Times New Roman"/>
                <a:ea typeface="Times New Roman"/>
                <a:cs typeface="Times New Roman"/>
                <a:sym typeface="Times New Roman"/>
              </a:rPr>
              <a:t>State Diagram of The proposed system</a:t>
            </a:r>
          </a:p>
          <a:p>
            <a:pPr marL="457200" lvl="0" indent="-342900" algn="l" rtl="0">
              <a:lnSpc>
                <a:spcPct val="115000"/>
              </a:lnSpc>
              <a:spcBef>
                <a:spcPts val="0"/>
              </a:spcBef>
              <a:spcAft>
                <a:spcPts val="0"/>
              </a:spcAft>
              <a:buSzPts val="1800"/>
              <a:buChar char="●"/>
            </a:pPr>
            <a:r>
              <a:rPr lang="en-IN" sz="2000" dirty="0">
                <a:solidFill>
                  <a:schemeClr val="dk1"/>
                </a:solidFill>
                <a:latin typeface="Times New Roman"/>
                <a:cs typeface="Times New Roman"/>
                <a:sym typeface="Times New Roman"/>
              </a:rPr>
              <a:t>Working</a:t>
            </a:r>
          </a:p>
          <a:p>
            <a:pPr marL="457200" lvl="0" indent="-342900" algn="l" rtl="0">
              <a:lnSpc>
                <a:spcPct val="115000"/>
              </a:lnSpc>
              <a:spcBef>
                <a:spcPts val="0"/>
              </a:spcBef>
              <a:spcAft>
                <a:spcPts val="0"/>
              </a:spcAft>
              <a:buSzPts val="1800"/>
              <a:buChar char="●"/>
            </a:pPr>
            <a:r>
              <a:rPr lang="en-IN" sz="2000" dirty="0">
                <a:solidFill>
                  <a:schemeClr val="dk1"/>
                </a:solidFill>
                <a:latin typeface="Times New Roman"/>
                <a:cs typeface="Times New Roman"/>
              </a:rPr>
              <a:t>Simulation Results</a:t>
            </a:r>
            <a:endParaRPr sz="2000" dirty="0">
              <a:solidFill>
                <a:schemeClr val="dk1"/>
              </a:solidFill>
              <a:latin typeface="Times New Roman"/>
              <a:cs typeface="Times New Roman"/>
            </a:endParaRPr>
          </a:p>
          <a:p>
            <a:pPr marL="457200" lvl="0" indent="-342900" algn="l" rtl="0">
              <a:lnSpc>
                <a:spcPct val="115000"/>
              </a:lnSpc>
              <a:spcBef>
                <a:spcPts val="0"/>
              </a:spcBef>
              <a:spcAft>
                <a:spcPts val="0"/>
              </a:spcAft>
              <a:buSzPts val="1800"/>
              <a:buChar char="●"/>
            </a:pPr>
            <a:r>
              <a:rPr lang="en-IN" sz="2000" dirty="0">
                <a:solidFill>
                  <a:schemeClr val="dk1"/>
                </a:solidFill>
                <a:latin typeface="Times New Roman"/>
                <a:ea typeface="Times New Roman"/>
                <a:cs typeface="Times New Roman"/>
                <a:sym typeface="Times New Roman"/>
              </a:rPr>
              <a:t>Advantages, Disadvantages &amp; Applications</a:t>
            </a:r>
          </a:p>
          <a:p>
            <a:pPr marL="457200" lvl="0" indent="-342900" algn="l" rtl="0">
              <a:lnSpc>
                <a:spcPct val="115000"/>
              </a:lnSpc>
              <a:spcBef>
                <a:spcPts val="0"/>
              </a:spcBef>
              <a:spcAft>
                <a:spcPts val="0"/>
              </a:spcAft>
              <a:buSzPts val="1800"/>
              <a:buChar char="●"/>
            </a:pPr>
            <a:r>
              <a:rPr lang="en-IN" sz="2000" dirty="0">
                <a:solidFill>
                  <a:schemeClr val="dk1"/>
                </a:solidFill>
                <a:latin typeface="Times New Roman"/>
                <a:ea typeface="Times New Roman"/>
                <a:cs typeface="Times New Roman"/>
                <a:sym typeface="Times New Roman"/>
              </a:rPr>
              <a:t>Conclusion</a:t>
            </a:r>
            <a:endParaRPr sz="2000" dirty="0">
              <a:solidFill>
                <a:schemeClr val="dk1"/>
              </a:solidFill>
              <a:latin typeface="Times New Roman"/>
              <a:ea typeface="Times New Roman"/>
              <a:cs typeface="Times New Roman"/>
              <a:sym typeface="Times New Roman"/>
            </a:endParaRPr>
          </a:p>
          <a:p>
            <a:pPr marL="457200" lvl="0" indent="-228600" algn="l" rtl="0">
              <a:lnSpc>
                <a:spcPct val="115000"/>
              </a:lnSpc>
              <a:spcBef>
                <a:spcPts val="0"/>
              </a:spcBef>
              <a:spcAft>
                <a:spcPts val="0"/>
              </a:spcAft>
              <a:buSzPts val="1800"/>
              <a:buNone/>
            </a:pPr>
            <a:endParaRPr sz="2400" dirty="0">
              <a:latin typeface="Times New Roman"/>
              <a:ea typeface="Times New Roman"/>
              <a:cs typeface="Times New Roman"/>
              <a:sym typeface="Times New Roman"/>
            </a:endParaRPr>
          </a:p>
          <a:p>
            <a:pPr marL="457200" lvl="0" indent="-228600" algn="l" rtl="0">
              <a:lnSpc>
                <a:spcPct val="115000"/>
              </a:lnSpc>
              <a:spcBef>
                <a:spcPts val="0"/>
              </a:spcBef>
              <a:spcAft>
                <a:spcPts val="0"/>
              </a:spcAft>
              <a:buSzPts val="1800"/>
              <a:buNone/>
            </a:pPr>
            <a:endParaRPr sz="2400" dirty="0">
              <a:latin typeface="Times New Roman"/>
              <a:ea typeface="Times New Roman"/>
              <a:cs typeface="Times New Roman"/>
              <a:sym typeface="Times New Roman"/>
            </a:endParaRPr>
          </a:p>
          <a:p>
            <a:pPr marL="457200" lvl="0" indent="-228600" algn="l" rtl="0">
              <a:lnSpc>
                <a:spcPct val="115000"/>
              </a:lnSpc>
              <a:spcBef>
                <a:spcPts val="0"/>
              </a:spcBef>
              <a:spcAft>
                <a:spcPts val="0"/>
              </a:spcAft>
              <a:buSzPts val="1800"/>
              <a:buNone/>
            </a:pPr>
            <a:endParaRPr dirty="0"/>
          </a:p>
        </p:txBody>
      </p:sp>
      <p:sp>
        <p:nvSpPr>
          <p:cNvPr id="61" name="Google Shape;61;p2"/>
          <p:cNvSpPr/>
          <p:nvPr/>
        </p:nvSpPr>
        <p:spPr>
          <a:xfrm>
            <a:off x="7788166" y="113878"/>
            <a:ext cx="1232400" cy="604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980"/>
              <a:buFont typeface="Arial"/>
              <a:buNone/>
            </a:pPr>
            <a:endParaRPr sz="1979" b="0" i="0" u="none" strike="noStrike" cap="non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C3B11-DC6A-4F08-9493-B6CFBC97709F}"/>
              </a:ext>
            </a:extLst>
          </p:cNvPr>
          <p:cNvSpPr>
            <a:spLocks noGrp="1"/>
          </p:cNvSpPr>
          <p:nvPr>
            <p:ph type="title"/>
          </p:nvPr>
        </p:nvSpPr>
        <p:spPr/>
        <p:txBody>
          <a:bodyPr/>
          <a:lstStyle/>
          <a:p>
            <a:pPr algn="ctr"/>
            <a:r>
              <a:rPr lang="en-IN" dirty="0">
                <a:solidFill>
                  <a:srgbClr val="0070C0"/>
                </a:solidFill>
              </a:rPr>
              <a:t>Conclusion</a:t>
            </a:r>
          </a:p>
        </p:txBody>
      </p:sp>
      <p:sp>
        <p:nvSpPr>
          <p:cNvPr id="3" name="Text Placeholder 2">
            <a:extLst>
              <a:ext uri="{FF2B5EF4-FFF2-40B4-BE49-F238E27FC236}">
                <a16:creationId xmlns:a16="http://schemas.microsoft.com/office/drawing/2014/main" id="{0FD469AC-71B5-4F3F-9311-C41697322986}"/>
              </a:ext>
            </a:extLst>
          </p:cNvPr>
          <p:cNvSpPr>
            <a:spLocks noGrp="1"/>
          </p:cNvSpPr>
          <p:nvPr>
            <p:ph type="body" idx="1"/>
          </p:nvPr>
        </p:nvSpPr>
        <p:spPr>
          <a:xfrm>
            <a:off x="311699" y="1152475"/>
            <a:ext cx="8267305" cy="3416400"/>
          </a:xfrm>
        </p:spPr>
        <p:txBody>
          <a:bodyPr/>
          <a:lstStyle/>
          <a:p>
            <a:pPr algn="just"/>
            <a:r>
              <a:rPr lang="en-US" sz="1800" dirty="0">
                <a:latin typeface="Times New Roman" panose="02020603050405020304" pitchFamily="18" charset="0"/>
                <a:cs typeface="Times New Roman" panose="02020603050405020304" pitchFamily="18" charset="0"/>
              </a:rPr>
              <a:t>The simulation results obtained after applying the operations described using Verilog HDL to an input image</a:t>
            </a:r>
          </a:p>
          <a:p>
            <a:pPr algn="just"/>
            <a:r>
              <a:rPr lang="en-US" sz="1800" dirty="0">
                <a:latin typeface="Times New Roman" panose="02020603050405020304" pitchFamily="18" charset="0"/>
                <a:cs typeface="Times New Roman" panose="02020603050405020304" pitchFamily="18" charset="0"/>
              </a:rPr>
              <a:t>The image enhancement technique such as brightness is important especially in medical images.</a:t>
            </a:r>
          </a:p>
          <a:p>
            <a:pPr algn="just"/>
            <a:r>
              <a:rPr lang="en-US" sz="1800" b="0" i="0" u="none" strike="noStrike" baseline="0" dirty="0">
                <a:latin typeface="Times New Roman" panose="02020603050405020304" pitchFamily="18" charset="0"/>
              </a:rPr>
              <a:t>A large part of the improvement possible in this design lies in the algorithms themselves.</a:t>
            </a:r>
            <a:endParaRPr lang="en-US" sz="1800" b="0" i="0" u="none" strike="noStrike" baseline="0" dirty="0">
              <a:latin typeface="Times New Roman" panose="02020603050405020304" pitchFamily="18" charset="0"/>
              <a:cs typeface="Times New Roman" panose="02020603050405020304" pitchFamily="18" charset="0"/>
            </a:endParaRPr>
          </a:p>
          <a:p>
            <a:pPr algn="l"/>
            <a:r>
              <a:rPr lang="en-IN" sz="1800" b="0" i="0" u="none" strike="noStrike" baseline="0" dirty="0">
                <a:latin typeface="TimesNewRoman"/>
              </a:rPr>
              <a:t>Field programmable </a:t>
            </a:r>
            <a:r>
              <a:rPr lang="en-US" sz="1800" b="0" i="0" u="none" strike="noStrike" baseline="0" dirty="0">
                <a:latin typeface="TimesNewRoman"/>
              </a:rPr>
              <a:t>Gate Arrays (FPGAs) prove to be a better solution for rapid prototyping. </a:t>
            </a:r>
          </a:p>
          <a:p>
            <a:pPr algn="l"/>
            <a:r>
              <a:rPr lang="en-US" sz="1800" b="0" i="0" u="none" strike="noStrike" baseline="0" dirty="0">
                <a:latin typeface="TimesNewRoman"/>
              </a:rPr>
              <a:t>FPGAs are reprogrammable, have large number </a:t>
            </a:r>
            <a:r>
              <a:rPr lang="en-IN" sz="1800" b="0" i="0" u="none" strike="noStrike" baseline="0" dirty="0">
                <a:latin typeface="TimesNewRoman"/>
              </a:rPr>
              <a:t>of logic cells suitable for implementing image enhancement applications.</a:t>
            </a:r>
            <a:endParaRPr lang="en-US"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667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E5DA3-9C4C-4579-8BC8-7A2CCA202E36}"/>
              </a:ext>
            </a:extLst>
          </p:cNvPr>
          <p:cNvSpPr>
            <a:spLocks noGrp="1"/>
          </p:cNvSpPr>
          <p:nvPr>
            <p:ph type="title"/>
          </p:nvPr>
        </p:nvSpPr>
        <p:spPr>
          <a:xfrm>
            <a:off x="-49807" y="331610"/>
            <a:ext cx="8520600" cy="572700"/>
          </a:xfrm>
        </p:spPr>
        <p:txBody>
          <a:bodyPr/>
          <a:lstStyle/>
          <a:p>
            <a:pPr algn="ctr"/>
            <a:r>
              <a:rPr lang="en" dirty="0">
                <a:solidFill>
                  <a:srgbClr val="0070C0"/>
                </a:solidFill>
                <a:latin typeface="Times New Roman"/>
                <a:ea typeface="Times New Roman"/>
                <a:cs typeface="Times New Roman"/>
                <a:sym typeface="Times New Roman"/>
              </a:rPr>
              <a:t>Abstract</a:t>
            </a:r>
            <a:endParaRPr lang="en-IN" dirty="0"/>
          </a:p>
        </p:txBody>
      </p:sp>
      <p:sp>
        <p:nvSpPr>
          <p:cNvPr id="3" name="Text Placeholder 2">
            <a:extLst>
              <a:ext uri="{FF2B5EF4-FFF2-40B4-BE49-F238E27FC236}">
                <a16:creationId xmlns:a16="http://schemas.microsoft.com/office/drawing/2014/main" id="{3C9A3731-7D62-45DE-B822-F348A8178212}"/>
              </a:ext>
            </a:extLst>
          </p:cNvPr>
          <p:cNvSpPr>
            <a:spLocks noGrp="1"/>
          </p:cNvSpPr>
          <p:nvPr>
            <p:ph type="body" idx="1"/>
          </p:nvPr>
        </p:nvSpPr>
        <p:spPr>
          <a:xfrm>
            <a:off x="375496" y="962787"/>
            <a:ext cx="8570219" cy="3977808"/>
          </a:xfrm>
        </p:spPr>
        <p:txBody>
          <a:bodyPr/>
          <a:lstStyle/>
          <a:p>
            <a:r>
              <a:rPr lang="en-US" sz="1800" b="0" i="0" u="none" strike="noStrike" baseline="0" dirty="0">
                <a:solidFill>
                  <a:srgbClr val="323232"/>
                </a:solidFill>
                <a:latin typeface="Times New Roman" panose="02020603050405020304" pitchFamily="18" charset="0"/>
                <a:cs typeface="Times New Roman" panose="02020603050405020304" pitchFamily="18" charset="0"/>
              </a:rPr>
              <a:t>In order to implement the image processing algorithms and to process the amount of data captured from sources such as medical instruments, intelligent high speed real-time systems, etc. has become imperative. </a:t>
            </a:r>
          </a:p>
          <a:p>
            <a:r>
              <a:rPr lang="en-US" sz="1800" b="0" i="0" u="none" strike="noStrike" baseline="0" dirty="0">
                <a:solidFill>
                  <a:srgbClr val="323232"/>
                </a:solidFill>
                <a:latin typeface="Times New Roman" panose="02020603050405020304" pitchFamily="18" charset="0"/>
                <a:cs typeface="Times New Roman" panose="02020603050405020304" pitchFamily="18" charset="0"/>
              </a:rPr>
              <a:t>In this project, an efficient FPGA-based design and implementation of image processing algorithm will be presented using hardware description language. </a:t>
            </a:r>
          </a:p>
          <a:p>
            <a:r>
              <a:rPr lang="en-US" sz="1800" b="0" i="0" u="none" strike="noStrike" baseline="0" dirty="0">
                <a:solidFill>
                  <a:srgbClr val="323232"/>
                </a:solidFill>
                <a:latin typeface="Times New Roman" panose="02020603050405020304" pitchFamily="18" charset="0"/>
                <a:cs typeface="Times New Roman" panose="02020603050405020304" pitchFamily="18" charset="0"/>
              </a:rPr>
              <a:t>The FPGA provides the necessary hardware for image processing algorithms with flexibility to support image processing by using point operations. </a:t>
            </a:r>
          </a:p>
          <a:p>
            <a:r>
              <a:rPr lang="en-US" dirty="0">
                <a:solidFill>
                  <a:srgbClr val="323232"/>
                </a:solidFill>
                <a:latin typeface="Times New Roman" panose="02020603050405020304" pitchFamily="18" charset="0"/>
                <a:cs typeface="Times New Roman" panose="02020603050405020304" pitchFamily="18" charset="0"/>
              </a:rPr>
              <a:t>Verilog Coding is done in Xilinx ISE Design Suite 14.7</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3442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923882" y="359507"/>
            <a:ext cx="7030500" cy="526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dirty="0">
                <a:solidFill>
                  <a:srgbClr val="0070C0"/>
                </a:solidFill>
                <a:latin typeface="Times New Roman"/>
                <a:ea typeface="Times New Roman"/>
                <a:cs typeface="Times New Roman"/>
                <a:sym typeface="Times New Roman"/>
              </a:rPr>
              <a:t>Problem Statement</a:t>
            </a:r>
            <a:endParaRPr dirty="0">
              <a:solidFill>
                <a:srgbClr val="0070C0"/>
              </a:solidFill>
              <a:latin typeface="Times New Roman"/>
              <a:ea typeface="Times New Roman"/>
              <a:cs typeface="Times New Roman"/>
              <a:sym typeface="Times New Roman"/>
            </a:endParaRPr>
          </a:p>
        </p:txBody>
      </p:sp>
      <p:sp>
        <p:nvSpPr>
          <p:cNvPr id="67" name="Google Shape;67;p3"/>
          <p:cNvSpPr txBox="1">
            <a:spLocks noGrp="1"/>
          </p:cNvSpPr>
          <p:nvPr>
            <p:ph type="body" idx="1"/>
          </p:nvPr>
        </p:nvSpPr>
        <p:spPr>
          <a:xfrm>
            <a:off x="535712" y="978483"/>
            <a:ext cx="8072576" cy="3643135"/>
          </a:xfrm>
          <a:prstGeom prst="rect">
            <a:avLst/>
          </a:prstGeom>
          <a:noFill/>
          <a:ln>
            <a:noFill/>
          </a:ln>
        </p:spPr>
        <p:txBody>
          <a:bodyPr spcFirstLastPara="1" wrap="square" lIns="91425" tIns="91425" rIns="91425" bIns="91425" anchor="t" anchorCtr="0">
            <a:noAutofit/>
          </a:bodyPr>
          <a:lstStyle/>
          <a:p>
            <a:r>
              <a:rPr lang="en-US" dirty="0">
                <a:latin typeface="Times New Roman" panose="02020603050405020304" pitchFamily="18" charset="0"/>
                <a:cs typeface="Times New Roman" panose="02020603050405020304" pitchFamily="18" charset="0"/>
              </a:rPr>
              <a:t>Image Enhancement is a wide area with its applications in different domains. Image Enhancement is a computational intensive task in which processing involves applying a specific function repetitively. </a:t>
            </a:r>
          </a:p>
          <a:p>
            <a:r>
              <a:rPr lang="en-US" dirty="0">
                <a:latin typeface="Times New Roman" panose="02020603050405020304" pitchFamily="18" charset="0"/>
                <a:cs typeface="Times New Roman" panose="02020603050405020304" pitchFamily="18" charset="0"/>
              </a:rPr>
              <a:t>Also to Improve the human interpretation and enhance the pictorial visual information. </a:t>
            </a:r>
          </a:p>
          <a:p>
            <a:r>
              <a:rPr lang="en-US" dirty="0">
                <a:latin typeface="Times New Roman" panose="02020603050405020304" pitchFamily="18" charset="0"/>
                <a:cs typeface="Times New Roman" panose="02020603050405020304" pitchFamily="18" charset="0"/>
              </a:rPr>
              <a:t>One solution to carry out these computational intensive tasks is to use a general-purpose microprocessor or Digital Signal processors.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1000"/>
                                        <p:tgtEl>
                                          <p:spTgt spid="6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1000"/>
                                        <p:tgtEl>
                                          <p:spTgt spid="6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4"/>
          <p:cNvSpPr txBox="1">
            <a:spLocks noGrp="1"/>
          </p:cNvSpPr>
          <p:nvPr>
            <p:ph type="title"/>
          </p:nvPr>
        </p:nvSpPr>
        <p:spPr>
          <a:xfrm>
            <a:off x="827650" y="416278"/>
            <a:ext cx="7030500" cy="566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dirty="0">
                <a:solidFill>
                  <a:srgbClr val="0070C0"/>
                </a:solidFill>
                <a:latin typeface="Times New Roman"/>
                <a:ea typeface="Times New Roman"/>
                <a:cs typeface="Times New Roman"/>
                <a:sym typeface="Times New Roman"/>
              </a:rPr>
              <a:t>Proposed Solution</a:t>
            </a:r>
            <a:endParaRPr dirty="0">
              <a:solidFill>
                <a:srgbClr val="0070C0"/>
              </a:solidFill>
              <a:latin typeface="Times New Roman"/>
              <a:ea typeface="Times New Roman"/>
              <a:cs typeface="Times New Roman"/>
              <a:sym typeface="Times New Roman"/>
            </a:endParaRPr>
          </a:p>
        </p:txBody>
      </p:sp>
      <p:sp>
        <p:nvSpPr>
          <p:cNvPr id="74" name="Google Shape;74;p4"/>
          <p:cNvSpPr txBox="1">
            <a:spLocks noGrp="1"/>
          </p:cNvSpPr>
          <p:nvPr>
            <p:ph type="body" idx="1"/>
          </p:nvPr>
        </p:nvSpPr>
        <p:spPr>
          <a:xfrm>
            <a:off x="553650" y="1027368"/>
            <a:ext cx="8058722" cy="355172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endParaRPr sz="1400" dirty="0">
              <a:solidFill>
                <a:srgbClr val="000000"/>
              </a:solidFill>
            </a:endParaRPr>
          </a:p>
          <a:p>
            <a:r>
              <a:rPr lang="en-US" dirty="0">
                <a:latin typeface="Times New Roman" panose="02020603050405020304" pitchFamily="18" charset="0"/>
                <a:cs typeface="Times New Roman" panose="02020603050405020304" pitchFamily="18" charset="0"/>
              </a:rPr>
              <a:t>FPGAs being used as a platform for accelerating computationally intensive tasks.</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Aim is to explain some basic image enhancement strategies employing a hardware description language, Verilog. </a:t>
            </a:r>
            <a:endParaRPr lang="en-US" dirty="0">
              <a:latin typeface="Times New Roman" panose="02020603050405020304" pitchFamily="18" charset="0"/>
              <a:cs typeface="Times New Roman" panose="02020603050405020304" pitchFamily="18" charset="0"/>
              <a:sym typeface="Arial"/>
            </a:endParaRPr>
          </a:p>
          <a:p>
            <a:r>
              <a:rPr lang="en-US" dirty="0">
                <a:latin typeface="Times New Roman" panose="02020603050405020304" pitchFamily="18" charset="0"/>
                <a:cs typeface="Times New Roman" panose="02020603050405020304" pitchFamily="18" charset="0"/>
              </a:rPr>
              <a:t>In this project we implemented four basic operations of Image Enhancement i.e. threshold, contrast, brightness, invert to manipulate the RGB values of every pixel of the image to improve the human interpretation of image.</a:t>
            </a:r>
            <a:endParaRPr sz="15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1000"/>
                                        <p:tgtEl>
                                          <p:spTgt spid="7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additive="base">
                                        <p:cTn id="12" dur="1000"/>
                                        <p:tgtEl>
                                          <p:spTgt spid="7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5"/>
          <p:cNvSpPr txBox="1">
            <a:spLocks noGrp="1"/>
          </p:cNvSpPr>
          <p:nvPr>
            <p:ph type="title"/>
          </p:nvPr>
        </p:nvSpPr>
        <p:spPr>
          <a:xfrm>
            <a:off x="795138" y="238387"/>
            <a:ext cx="73797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dirty="0">
                <a:solidFill>
                  <a:srgbClr val="0070C0"/>
                </a:solidFill>
                <a:latin typeface="Times New Roman"/>
                <a:ea typeface="Times New Roman"/>
                <a:cs typeface="Times New Roman"/>
                <a:sym typeface="Times New Roman"/>
              </a:rPr>
              <a:t>Literature Survey</a:t>
            </a:r>
            <a:endParaRPr dirty="0">
              <a:solidFill>
                <a:srgbClr val="0070C0"/>
              </a:solidFill>
              <a:latin typeface="Times New Roman"/>
              <a:ea typeface="Times New Roman"/>
              <a:cs typeface="Times New Roman"/>
              <a:sym typeface="Times New Roman"/>
            </a:endParaRPr>
          </a:p>
        </p:txBody>
      </p:sp>
      <p:graphicFrame>
        <p:nvGraphicFramePr>
          <p:cNvPr id="81" name="Google Shape;81;p5"/>
          <p:cNvGraphicFramePr/>
          <p:nvPr>
            <p:extLst>
              <p:ext uri="{D42A27DB-BD31-4B8C-83A1-F6EECF244321}">
                <p14:modId xmlns:p14="http://schemas.microsoft.com/office/powerpoint/2010/main" val="466608919"/>
              </p:ext>
            </p:extLst>
          </p:nvPr>
        </p:nvGraphicFramePr>
        <p:xfrm>
          <a:off x="585411" y="903495"/>
          <a:ext cx="7973178" cy="3823750"/>
        </p:xfrm>
        <a:graphic>
          <a:graphicData uri="http://schemas.openxmlformats.org/drawingml/2006/table">
            <a:tbl>
              <a:tblPr firstRow="1" bandRow="1">
                <a:noFill/>
                <a:tableStyleId>{B7A60D6A-61F5-4587-83BF-8271BF02AABC}</a:tableStyleId>
              </a:tblPr>
              <a:tblGrid>
                <a:gridCol w="402606">
                  <a:extLst>
                    <a:ext uri="{9D8B030D-6E8A-4147-A177-3AD203B41FA5}">
                      <a16:colId xmlns:a16="http://schemas.microsoft.com/office/drawing/2014/main" val="20000"/>
                    </a:ext>
                  </a:extLst>
                </a:gridCol>
                <a:gridCol w="1189643">
                  <a:extLst>
                    <a:ext uri="{9D8B030D-6E8A-4147-A177-3AD203B41FA5}">
                      <a16:colId xmlns:a16="http://schemas.microsoft.com/office/drawing/2014/main" val="20001"/>
                    </a:ext>
                  </a:extLst>
                </a:gridCol>
                <a:gridCol w="815493">
                  <a:extLst>
                    <a:ext uri="{9D8B030D-6E8A-4147-A177-3AD203B41FA5}">
                      <a16:colId xmlns:a16="http://schemas.microsoft.com/office/drawing/2014/main" val="20002"/>
                    </a:ext>
                  </a:extLst>
                </a:gridCol>
                <a:gridCol w="813096">
                  <a:extLst>
                    <a:ext uri="{9D8B030D-6E8A-4147-A177-3AD203B41FA5}">
                      <a16:colId xmlns:a16="http://schemas.microsoft.com/office/drawing/2014/main" val="20003"/>
                    </a:ext>
                  </a:extLst>
                </a:gridCol>
                <a:gridCol w="1161932">
                  <a:extLst>
                    <a:ext uri="{9D8B030D-6E8A-4147-A177-3AD203B41FA5}">
                      <a16:colId xmlns:a16="http://schemas.microsoft.com/office/drawing/2014/main" val="20004"/>
                    </a:ext>
                  </a:extLst>
                </a:gridCol>
                <a:gridCol w="1245810">
                  <a:extLst>
                    <a:ext uri="{9D8B030D-6E8A-4147-A177-3AD203B41FA5}">
                      <a16:colId xmlns:a16="http://schemas.microsoft.com/office/drawing/2014/main" val="20005"/>
                    </a:ext>
                  </a:extLst>
                </a:gridCol>
                <a:gridCol w="1105193">
                  <a:extLst>
                    <a:ext uri="{9D8B030D-6E8A-4147-A177-3AD203B41FA5}">
                      <a16:colId xmlns:a16="http://schemas.microsoft.com/office/drawing/2014/main" val="20006"/>
                    </a:ext>
                  </a:extLst>
                </a:gridCol>
                <a:gridCol w="1239405">
                  <a:extLst>
                    <a:ext uri="{9D8B030D-6E8A-4147-A177-3AD203B41FA5}">
                      <a16:colId xmlns:a16="http://schemas.microsoft.com/office/drawing/2014/main" val="20007"/>
                    </a:ext>
                  </a:extLst>
                </a:gridCol>
              </a:tblGrid>
              <a:tr h="889779">
                <a:tc>
                  <a:txBody>
                    <a:bodyPr/>
                    <a:lstStyle/>
                    <a:p>
                      <a:pPr marL="0" marR="0" lvl="0" indent="0" algn="l" rtl="0">
                        <a:lnSpc>
                          <a:spcPct val="100000"/>
                        </a:lnSpc>
                        <a:spcBef>
                          <a:spcPts val="0"/>
                        </a:spcBef>
                        <a:spcAft>
                          <a:spcPts val="0"/>
                        </a:spcAft>
                        <a:buNone/>
                      </a:pPr>
                      <a:r>
                        <a:rPr lang="en" sz="1250" u="none" strike="noStrike" cap="none" dirty="0"/>
                        <a:t>Sr.</a:t>
                      </a:r>
                      <a:endParaRPr sz="1250" dirty="0"/>
                    </a:p>
                    <a:p>
                      <a:pPr marL="0" marR="0" lvl="0" indent="0" algn="l" rtl="0">
                        <a:lnSpc>
                          <a:spcPct val="100000"/>
                        </a:lnSpc>
                        <a:spcBef>
                          <a:spcPts val="0"/>
                        </a:spcBef>
                        <a:spcAft>
                          <a:spcPts val="0"/>
                        </a:spcAft>
                        <a:buNone/>
                      </a:pPr>
                      <a:r>
                        <a:rPr lang="en" sz="1250" u="none" strike="noStrike" cap="none" dirty="0"/>
                        <a:t>No.</a:t>
                      </a:r>
                      <a:endParaRPr sz="1250" dirty="0"/>
                    </a:p>
                  </a:txBody>
                  <a:tcPr marL="91450" marR="91450" marT="45725" marB="45725"/>
                </a:tc>
                <a:tc>
                  <a:txBody>
                    <a:bodyPr/>
                    <a:lstStyle/>
                    <a:p>
                      <a:pPr marL="0" marR="0" lvl="0" indent="0" algn="l" rtl="0">
                        <a:lnSpc>
                          <a:spcPct val="100000"/>
                        </a:lnSpc>
                        <a:spcBef>
                          <a:spcPts val="0"/>
                        </a:spcBef>
                        <a:spcAft>
                          <a:spcPts val="0"/>
                        </a:spcAft>
                        <a:buNone/>
                      </a:pPr>
                      <a:r>
                        <a:rPr lang="en" sz="1400" u="none" strike="noStrike" cap="none" dirty="0"/>
                        <a:t>Title of Technical paper</a:t>
                      </a:r>
                      <a:endParaRPr dirty="0"/>
                    </a:p>
                  </a:txBody>
                  <a:tcPr marL="91450" marR="91450" marT="45725" marB="45725"/>
                </a:tc>
                <a:tc>
                  <a:txBody>
                    <a:bodyPr/>
                    <a:lstStyle/>
                    <a:p>
                      <a:pPr marL="0" marR="0" lvl="0" indent="0" algn="l" rtl="0">
                        <a:lnSpc>
                          <a:spcPct val="100000"/>
                        </a:lnSpc>
                        <a:spcBef>
                          <a:spcPts val="0"/>
                        </a:spcBef>
                        <a:spcAft>
                          <a:spcPts val="0"/>
                        </a:spcAft>
                        <a:buNone/>
                      </a:pPr>
                      <a:r>
                        <a:rPr lang="en" sz="1400" u="none" strike="noStrike" cap="none" dirty="0"/>
                        <a:t>Name of Author</a:t>
                      </a:r>
                      <a:endParaRPr dirty="0"/>
                    </a:p>
                  </a:txBody>
                  <a:tcPr marL="91450" marR="91450" marT="45725" marB="45725"/>
                </a:tc>
                <a:tc>
                  <a:txBody>
                    <a:bodyPr/>
                    <a:lstStyle/>
                    <a:p>
                      <a:pPr marL="0" marR="0" lvl="0" indent="0" algn="l" rtl="0">
                        <a:lnSpc>
                          <a:spcPct val="100000"/>
                        </a:lnSpc>
                        <a:spcBef>
                          <a:spcPts val="0"/>
                        </a:spcBef>
                        <a:spcAft>
                          <a:spcPts val="0"/>
                        </a:spcAft>
                        <a:buNone/>
                      </a:pPr>
                      <a:r>
                        <a:rPr lang="en" sz="1400" u="none" strike="noStrike" cap="none"/>
                        <a:t>Year of publication</a:t>
                      </a:r>
                      <a:endParaRPr/>
                    </a:p>
                  </a:txBody>
                  <a:tcPr marL="91450" marR="91450" marT="45725" marB="45725"/>
                </a:tc>
                <a:tc>
                  <a:txBody>
                    <a:bodyPr/>
                    <a:lstStyle/>
                    <a:p>
                      <a:pPr marL="0" marR="0" lvl="0" indent="0" algn="l" rtl="0">
                        <a:lnSpc>
                          <a:spcPct val="100000"/>
                        </a:lnSpc>
                        <a:spcBef>
                          <a:spcPts val="0"/>
                        </a:spcBef>
                        <a:spcAft>
                          <a:spcPts val="0"/>
                        </a:spcAft>
                        <a:buNone/>
                      </a:pPr>
                      <a:r>
                        <a:rPr lang="en" sz="1400" u="none" strike="noStrike" cap="none"/>
                        <a:t>Name of Journal</a:t>
                      </a:r>
                      <a:endParaRPr/>
                    </a:p>
                  </a:txBody>
                  <a:tcPr marL="91450" marR="91450" marT="45725" marB="45725"/>
                </a:tc>
                <a:tc>
                  <a:txBody>
                    <a:bodyPr/>
                    <a:lstStyle/>
                    <a:p>
                      <a:pPr marL="0" marR="0" lvl="0" indent="0" algn="l" rtl="0">
                        <a:lnSpc>
                          <a:spcPct val="100000"/>
                        </a:lnSpc>
                        <a:spcBef>
                          <a:spcPts val="0"/>
                        </a:spcBef>
                        <a:spcAft>
                          <a:spcPts val="0"/>
                        </a:spcAft>
                        <a:buNone/>
                      </a:pPr>
                      <a:r>
                        <a:rPr lang="en" sz="1400" u="none" strike="noStrike" cap="none"/>
                        <a:t>Methodology</a:t>
                      </a:r>
                      <a:endParaRPr/>
                    </a:p>
                  </a:txBody>
                  <a:tcPr marL="91450" marR="91450" marT="45725" marB="45725"/>
                </a:tc>
                <a:tc>
                  <a:txBody>
                    <a:bodyPr/>
                    <a:lstStyle/>
                    <a:p>
                      <a:pPr marL="0" marR="0" lvl="0" indent="0" algn="l" rtl="0">
                        <a:lnSpc>
                          <a:spcPct val="100000"/>
                        </a:lnSpc>
                        <a:spcBef>
                          <a:spcPts val="0"/>
                        </a:spcBef>
                        <a:spcAft>
                          <a:spcPts val="0"/>
                        </a:spcAft>
                        <a:buNone/>
                      </a:pPr>
                      <a:r>
                        <a:rPr lang="en" sz="1400" u="none" strike="noStrike" cap="none"/>
                        <a:t>Results/</a:t>
                      </a:r>
                      <a:endParaRPr/>
                    </a:p>
                    <a:p>
                      <a:pPr marL="0" marR="0" lvl="0" indent="0" algn="l" rtl="0">
                        <a:lnSpc>
                          <a:spcPct val="100000"/>
                        </a:lnSpc>
                        <a:spcBef>
                          <a:spcPts val="0"/>
                        </a:spcBef>
                        <a:spcAft>
                          <a:spcPts val="0"/>
                        </a:spcAft>
                        <a:buNone/>
                      </a:pPr>
                      <a:r>
                        <a:rPr lang="en" sz="1400" u="none" strike="noStrike" cap="none"/>
                        <a:t>conclusions</a:t>
                      </a:r>
                      <a:endParaRPr/>
                    </a:p>
                  </a:txBody>
                  <a:tcPr marL="91450" marR="91450" marT="45725" marB="45725"/>
                </a:tc>
                <a:tc>
                  <a:txBody>
                    <a:bodyPr/>
                    <a:lstStyle/>
                    <a:p>
                      <a:pPr marL="0" marR="0" lvl="0" indent="0" algn="l" rtl="0">
                        <a:lnSpc>
                          <a:spcPct val="100000"/>
                        </a:lnSpc>
                        <a:spcBef>
                          <a:spcPts val="0"/>
                        </a:spcBef>
                        <a:spcAft>
                          <a:spcPts val="0"/>
                        </a:spcAft>
                        <a:buNone/>
                      </a:pPr>
                      <a:r>
                        <a:rPr lang="en" sz="1400" u="none" strike="noStrike" cap="none"/>
                        <a:t>Drawbacks/</a:t>
                      </a:r>
                      <a:endParaRPr/>
                    </a:p>
                    <a:p>
                      <a:pPr marL="0" marR="0" lvl="0" indent="0" algn="l" rtl="0">
                        <a:lnSpc>
                          <a:spcPct val="100000"/>
                        </a:lnSpc>
                        <a:spcBef>
                          <a:spcPts val="0"/>
                        </a:spcBef>
                        <a:spcAft>
                          <a:spcPts val="0"/>
                        </a:spcAft>
                        <a:buNone/>
                      </a:pPr>
                      <a:r>
                        <a:rPr lang="en" sz="1400" u="none" strike="noStrike" cap="none"/>
                        <a:t>limitations</a:t>
                      </a:r>
                      <a:endParaRPr/>
                    </a:p>
                  </a:txBody>
                  <a:tcPr marL="91450" marR="91450" marT="45725" marB="45725"/>
                </a:tc>
                <a:extLst>
                  <a:ext uri="{0D108BD9-81ED-4DB2-BD59-A6C34878D82A}">
                    <a16:rowId xmlns:a16="http://schemas.microsoft.com/office/drawing/2014/main" val="10000"/>
                  </a:ext>
                </a:extLst>
              </a:tr>
              <a:tr h="990989">
                <a:tc>
                  <a:txBody>
                    <a:bodyPr/>
                    <a:lstStyle/>
                    <a:p>
                      <a:pPr marL="0" marR="0" lvl="0" indent="0" algn="l" rtl="0">
                        <a:lnSpc>
                          <a:spcPct val="100000"/>
                        </a:lnSpc>
                        <a:spcBef>
                          <a:spcPts val="0"/>
                        </a:spcBef>
                        <a:spcAft>
                          <a:spcPts val="0"/>
                        </a:spcAft>
                        <a:buNone/>
                      </a:pPr>
                      <a:r>
                        <a:rPr lang="en-US" sz="1400" u="none" strike="noStrike" cap="none" dirty="0"/>
                        <a:t>1.</a:t>
                      </a:r>
                      <a:endParaRPr sz="1400" u="none" strike="noStrike" cap="none" dirty="0"/>
                    </a:p>
                  </a:txBody>
                  <a:tcPr marL="91450" marR="91450" marT="45725" marB="45725"/>
                </a:tc>
                <a:tc>
                  <a:txBody>
                    <a:bodyPr/>
                    <a:lstStyle/>
                    <a:p>
                      <a:r>
                        <a:rPr lang="en-IN" sz="1100" b="1" i="0" u="none" strike="noStrike" kern="1200" baseline="0" dirty="0">
                          <a:solidFill>
                            <a:srgbClr val="000000"/>
                          </a:solidFill>
                          <a:latin typeface="Arial"/>
                          <a:ea typeface="Arial"/>
                          <a:cs typeface="Arial"/>
                        </a:rPr>
                        <a:t>FPGA Implementation of Image Enhancement </a:t>
                      </a:r>
                      <a:endParaRPr sz="1100" u="none" strike="noStrike" cap="none" dirty="0"/>
                    </a:p>
                  </a:txBody>
                  <a:tcPr marL="91450" marR="91450" marT="45725" marB="45725"/>
                </a:tc>
                <a:tc>
                  <a:txBody>
                    <a:bodyPr/>
                    <a:lstStyle/>
                    <a:p>
                      <a:r>
                        <a:rPr lang="en-IN" sz="1050" b="1" i="0" u="none" strike="noStrike" kern="1200" baseline="0" dirty="0">
                          <a:solidFill>
                            <a:srgbClr val="000000"/>
                          </a:solidFill>
                          <a:latin typeface="Arial"/>
                          <a:ea typeface="Arial"/>
                          <a:cs typeface="Arial"/>
                        </a:rPr>
                        <a:t>Mandeep Singh Narula, Nishant Singla</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dirty="0"/>
                        <a:t>May- </a:t>
                      </a:r>
                    </a:p>
                    <a:p>
                      <a:pPr marL="0" marR="0" lvl="0" indent="0" algn="l" rtl="0">
                        <a:lnSpc>
                          <a:spcPct val="100000"/>
                        </a:lnSpc>
                        <a:spcBef>
                          <a:spcPts val="0"/>
                        </a:spcBef>
                        <a:spcAft>
                          <a:spcPts val="0"/>
                        </a:spcAft>
                        <a:buNone/>
                      </a:pPr>
                      <a:r>
                        <a:rPr lang="en-US" sz="1400" u="none" strike="noStrike" cap="none" dirty="0"/>
                        <a:t>2018</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dirty="0"/>
                        <a:t>IRJET</a:t>
                      </a:r>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IN" sz="1350" b="0" i="0" u="none" strike="noStrike" kern="1200" baseline="0" dirty="0">
                          <a:solidFill>
                            <a:srgbClr val="000000"/>
                          </a:solidFill>
                          <a:latin typeface="Arial"/>
                          <a:ea typeface="Arial"/>
                          <a:cs typeface="Arial"/>
                        </a:rPr>
                        <a:t>The simulation results obtained </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tc>
                <a:extLst>
                  <a:ext uri="{0D108BD9-81ED-4DB2-BD59-A6C34878D82A}">
                    <a16:rowId xmlns:a16="http://schemas.microsoft.com/office/drawing/2014/main" val="10001"/>
                  </a:ext>
                </a:extLst>
              </a:tr>
              <a:tr h="937132">
                <a:tc>
                  <a:txBody>
                    <a:bodyPr/>
                    <a:lstStyle/>
                    <a:p>
                      <a:pPr marL="0" marR="0" lvl="0" indent="0" algn="l" rtl="0">
                        <a:lnSpc>
                          <a:spcPct val="100000"/>
                        </a:lnSpc>
                        <a:spcBef>
                          <a:spcPts val="0"/>
                        </a:spcBef>
                        <a:spcAft>
                          <a:spcPts val="0"/>
                        </a:spcAft>
                        <a:buNone/>
                      </a:pPr>
                      <a:r>
                        <a:rPr lang="en-US" sz="1400" u="none" strike="noStrike" cap="none" dirty="0"/>
                        <a:t>2.</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050" b="1" i="0" u="none" strike="noStrike" kern="1200" baseline="0" dirty="0">
                          <a:solidFill>
                            <a:srgbClr val="000000"/>
                          </a:solidFill>
                          <a:latin typeface="Arial"/>
                          <a:ea typeface="Arial"/>
                          <a:cs typeface="Arial"/>
                        </a:rPr>
                        <a:t>Implementation of Image  Processing Algorithms on  FPGA hardware</a:t>
                      </a:r>
                      <a:endParaRPr sz="1050" b="1"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IN" sz="1200" b="1" i="0" u="none" strike="noStrike" kern="1200" baseline="0" dirty="0">
                          <a:solidFill>
                            <a:srgbClr val="000000"/>
                          </a:solidFill>
                          <a:latin typeface="Arial"/>
                          <a:ea typeface="Arial"/>
                          <a:cs typeface="Arial"/>
                        </a:rPr>
                        <a:t>Anthony Edward Nelson</a:t>
                      </a:r>
                      <a:endParaRPr sz="1200" b="1"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dirty="0"/>
                        <a:t>May-</a:t>
                      </a:r>
                    </a:p>
                    <a:p>
                      <a:pPr marL="0" marR="0" lvl="0" indent="0" algn="l" rtl="0">
                        <a:lnSpc>
                          <a:spcPct val="100000"/>
                        </a:lnSpc>
                        <a:spcBef>
                          <a:spcPts val="0"/>
                        </a:spcBef>
                        <a:spcAft>
                          <a:spcPts val="0"/>
                        </a:spcAft>
                        <a:buNone/>
                      </a:pPr>
                      <a:r>
                        <a:rPr lang="en-US" sz="1400" u="none" strike="noStrike" cap="none" dirty="0"/>
                        <a:t>2000</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IN" sz="1350" b="0" i="0" u="none" strike="noStrike" kern="1200" baseline="0" dirty="0">
                          <a:solidFill>
                            <a:srgbClr val="000000"/>
                          </a:solidFill>
                          <a:latin typeface="Arial"/>
                          <a:ea typeface="Arial"/>
                          <a:cs typeface="Arial"/>
                        </a:rPr>
                        <a:t>Graduate School of Vanderbilt University</a:t>
                      </a:r>
                      <a:endParaRPr dirty="0"/>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2"/>
                  </a:ext>
                </a:extLst>
              </a:tr>
              <a:tr h="667854">
                <a:tc>
                  <a:txBody>
                    <a:bodyPr/>
                    <a:lstStyle/>
                    <a:p>
                      <a:pPr marL="0" marR="0" lvl="0" indent="0" algn="l" rtl="0">
                        <a:lnSpc>
                          <a:spcPct val="100000"/>
                        </a:lnSpc>
                        <a:spcBef>
                          <a:spcPts val="0"/>
                        </a:spcBef>
                        <a:spcAft>
                          <a:spcPts val="0"/>
                        </a:spcAft>
                        <a:buNone/>
                      </a:pPr>
                      <a:r>
                        <a:rPr lang="en-US" sz="1400" u="none" strike="noStrike" cap="none" dirty="0"/>
                        <a:t>3.</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fr-FR" sz="1050" b="1" i="0" u="none" strike="noStrike" kern="1200" baseline="0" dirty="0">
                          <a:solidFill>
                            <a:srgbClr val="000000"/>
                          </a:solidFill>
                          <a:latin typeface="Arial"/>
                          <a:ea typeface="Arial"/>
                          <a:cs typeface="Arial"/>
                        </a:rPr>
                        <a:t>FPGA Implémentation of Image </a:t>
                      </a:r>
                      <a:r>
                        <a:rPr lang="fr-FR" sz="1050" b="1" i="0" u="none" strike="noStrike" kern="1200" baseline="0" dirty="0" err="1">
                          <a:solidFill>
                            <a:srgbClr val="000000"/>
                          </a:solidFill>
                          <a:latin typeface="Arial"/>
                          <a:ea typeface="Arial"/>
                          <a:cs typeface="Arial"/>
                        </a:rPr>
                        <a:t>Enhancement</a:t>
                      </a:r>
                      <a:r>
                        <a:rPr lang="fr-FR" sz="1050" b="1" i="0" u="none" strike="noStrike" kern="1200" baseline="0" dirty="0">
                          <a:solidFill>
                            <a:srgbClr val="000000"/>
                          </a:solidFill>
                          <a:latin typeface="Arial"/>
                          <a:ea typeface="Arial"/>
                          <a:cs typeface="Arial"/>
                        </a:rPr>
                        <a:t> Techniques</a:t>
                      </a:r>
                      <a:endParaRPr sz="1050" b="1"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IN" sz="1200" b="1" i="0" u="none" strike="noStrike" kern="1200" baseline="0" dirty="0">
                          <a:solidFill>
                            <a:srgbClr val="000000"/>
                          </a:solidFill>
                          <a:latin typeface="Arial"/>
                          <a:ea typeface="Arial"/>
                          <a:cs typeface="Arial"/>
                        </a:rPr>
                        <a:t>Atul Srivastava</a:t>
                      </a:r>
                      <a:endParaRPr sz="1200" b="1"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dirty="0"/>
                        <a:t>June-</a:t>
                      </a:r>
                    </a:p>
                    <a:p>
                      <a:pPr marL="0" marR="0" lvl="0" indent="0" algn="l" rtl="0">
                        <a:lnSpc>
                          <a:spcPct val="100000"/>
                        </a:lnSpc>
                        <a:spcBef>
                          <a:spcPts val="0"/>
                        </a:spcBef>
                        <a:spcAft>
                          <a:spcPts val="0"/>
                        </a:spcAft>
                        <a:buNone/>
                      </a:pPr>
                      <a:r>
                        <a:rPr lang="en-US" sz="1400" u="none" strike="noStrike" cap="none" dirty="0"/>
                        <a:t>2010</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200" b="0" i="0" u="none" strike="noStrike" kern="1200" baseline="0" dirty="0">
                          <a:solidFill>
                            <a:srgbClr val="000000"/>
                          </a:solidFill>
                          <a:latin typeface="Arial"/>
                          <a:ea typeface="Arial"/>
                          <a:cs typeface="Arial"/>
                        </a:rPr>
                        <a:t>The International Society for Optical Engineering</a:t>
                      </a:r>
                      <a:endParaRPr sz="1200" u="none" strike="noStrike" cap="none" dirty="0"/>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6"/>
          <p:cNvSpPr txBox="1">
            <a:spLocks noGrp="1"/>
          </p:cNvSpPr>
          <p:nvPr>
            <p:ph type="title"/>
          </p:nvPr>
        </p:nvSpPr>
        <p:spPr>
          <a:xfrm>
            <a:off x="709748" y="318388"/>
            <a:ext cx="7311600" cy="94788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dirty="0">
                <a:solidFill>
                  <a:srgbClr val="0070C0"/>
                </a:solidFill>
                <a:latin typeface="Times New Roman"/>
                <a:ea typeface="Times New Roman"/>
                <a:cs typeface="Times New Roman"/>
                <a:sym typeface="Times New Roman"/>
              </a:rPr>
              <a:t>Block Diagram of the Proposed System</a:t>
            </a:r>
            <a:endParaRPr dirty="0">
              <a:solidFill>
                <a:srgbClr val="0070C0"/>
              </a:solidFill>
              <a:latin typeface="Times New Roman"/>
              <a:ea typeface="Times New Roman"/>
              <a:cs typeface="Times New Roman"/>
              <a:sym typeface="Times New Roman"/>
            </a:endParaRPr>
          </a:p>
        </p:txBody>
      </p:sp>
      <p:sp>
        <p:nvSpPr>
          <p:cNvPr id="88" name="Google Shape;88;p6"/>
          <p:cNvSpPr txBox="1">
            <a:spLocks noGrp="1"/>
          </p:cNvSpPr>
          <p:nvPr>
            <p:ph type="body" idx="1"/>
          </p:nvPr>
        </p:nvSpPr>
        <p:spPr>
          <a:xfrm>
            <a:off x="311700" y="1266275"/>
            <a:ext cx="8520600" cy="34164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800"/>
              <a:buNone/>
            </a:pPr>
            <a:endParaRPr dirty="0"/>
          </a:p>
        </p:txBody>
      </p:sp>
      <p:pic>
        <p:nvPicPr>
          <p:cNvPr id="3" name="Picture 2" descr="Diagram&#10;&#10;Description automatically generated">
            <a:extLst>
              <a:ext uri="{FF2B5EF4-FFF2-40B4-BE49-F238E27FC236}">
                <a16:creationId xmlns:a16="http://schemas.microsoft.com/office/drawing/2014/main" id="{C903F763-8B5D-4787-9094-FA2D8B0DCDE6}"/>
              </a:ext>
            </a:extLst>
          </p:cNvPr>
          <p:cNvPicPr>
            <a:picLocks noChangeAspect="1"/>
          </p:cNvPicPr>
          <p:nvPr/>
        </p:nvPicPr>
        <p:blipFill rotWithShape="1">
          <a:blip r:embed="rId3"/>
          <a:srcRect r="9197"/>
          <a:stretch/>
        </p:blipFill>
        <p:spPr>
          <a:xfrm>
            <a:off x="311700" y="1266275"/>
            <a:ext cx="8520600" cy="3416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7"/>
          <p:cNvSpPr txBox="1"/>
          <p:nvPr/>
        </p:nvSpPr>
        <p:spPr>
          <a:xfrm>
            <a:off x="697628" y="186219"/>
            <a:ext cx="7531974" cy="71400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dirty="0">
                <a:solidFill>
                  <a:srgbClr val="0070C0"/>
                </a:solidFill>
                <a:latin typeface="Times New Roman"/>
                <a:ea typeface="Times New Roman"/>
                <a:cs typeface="Times New Roman"/>
                <a:sym typeface="Times New Roman"/>
              </a:rPr>
              <a:t>State Diagram of the Proposed System</a:t>
            </a:r>
            <a:endParaRPr sz="2800" b="0" i="0" u="none" strike="noStrike" cap="none" dirty="0">
              <a:solidFill>
                <a:srgbClr val="0070C0"/>
              </a:solidFill>
              <a:latin typeface="Times New Roman"/>
              <a:ea typeface="Times New Roman"/>
              <a:cs typeface="Times New Roman"/>
              <a:sym typeface="Times New Roman"/>
            </a:endParaRPr>
          </a:p>
        </p:txBody>
      </p:sp>
      <p:pic>
        <p:nvPicPr>
          <p:cNvPr id="3" name="Picture 2" descr="Diagram&#10;&#10;Description automatically generated">
            <a:extLst>
              <a:ext uri="{FF2B5EF4-FFF2-40B4-BE49-F238E27FC236}">
                <a16:creationId xmlns:a16="http://schemas.microsoft.com/office/drawing/2014/main" id="{71CB2975-A961-4B28-9D7D-1CC9AECF557A}"/>
              </a:ext>
            </a:extLst>
          </p:cNvPr>
          <p:cNvPicPr>
            <a:picLocks noChangeAspect="1"/>
          </p:cNvPicPr>
          <p:nvPr/>
        </p:nvPicPr>
        <p:blipFill>
          <a:blip r:embed="rId3"/>
          <a:stretch>
            <a:fillRect/>
          </a:stretch>
        </p:blipFill>
        <p:spPr>
          <a:xfrm>
            <a:off x="1683918" y="718678"/>
            <a:ext cx="5741878" cy="44248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1000"/>
                                        <p:tgtEl>
                                          <p:spTgt spid="9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0"/>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dirty="0">
                <a:solidFill>
                  <a:srgbClr val="0070C0"/>
                </a:solidFill>
              </a:rPr>
              <a:t>Working</a:t>
            </a:r>
            <a:br>
              <a:rPr lang="en" dirty="0">
                <a:solidFill>
                  <a:srgbClr val="0070C0"/>
                </a:solidFill>
              </a:rPr>
            </a:br>
            <a:br>
              <a:rPr lang="en" dirty="0"/>
            </a:br>
            <a:br>
              <a:rPr lang="en" dirty="0"/>
            </a:br>
            <a:endParaRPr dirty="0"/>
          </a:p>
        </p:txBody>
      </p:sp>
      <p:sp>
        <p:nvSpPr>
          <p:cNvPr id="2" name="Text Placeholder 1">
            <a:extLst>
              <a:ext uri="{FF2B5EF4-FFF2-40B4-BE49-F238E27FC236}">
                <a16:creationId xmlns:a16="http://schemas.microsoft.com/office/drawing/2014/main" id="{2C24DB3C-7971-48F5-BD28-C0C29766FDD6}"/>
              </a:ext>
            </a:extLst>
          </p:cNvPr>
          <p:cNvSpPr>
            <a:spLocks noGrp="1"/>
          </p:cNvSpPr>
          <p:nvPr>
            <p:ph type="body" idx="1"/>
          </p:nvPr>
        </p:nvSpPr>
        <p:spPr>
          <a:xfrm>
            <a:off x="311700" y="1017725"/>
            <a:ext cx="8520600" cy="3416400"/>
          </a:xfrm>
        </p:spPr>
        <p:txBody>
          <a:bodyPr/>
          <a:lstStyle/>
          <a:p>
            <a:r>
              <a:rPr lang="en-IN" b="1" dirty="0">
                <a:latin typeface="Times New Roman" panose="02020603050405020304" pitchFamily="18" charset="0"/>
                <a:cs typeface="Times New Roman" panose="02020603050405020304" pitchFamily="18" charset="0"/>
              </a:rPr>
              <a:t>STEP 1 : </a:t>
            </a:r>
            <a:r>
              <a:rPr lang="en-IN" dirty="0">
                <a:latin typeface="Times New Roman" panose="02020603050405020304" pitchFamily="18" charset="0"/>
                <a:cs typeface="Times New Roman" panose="02020603050405020304" pitchFamily="18" charset="0"/>
              </a:rPr>
              <a:t>Take an image file (jpeg/</a:t>
            </a:r>
            <a:r>
              <a:rPr lang="en-IN" dirty="0" err="1">
                <a:latin typeface="Times New Roman" panose="02020603050405020304" pitchFamily="18" charset="0"/>
                <a:cs typeface="Times New Roman" panose="02020603050405020304" pitchFamily="18" charset="0"/>
              </a:rPr>
              <a:t>png</a:t>
            </a:r>
            <a:r>
              <a:rPr lang="en-IN" dirty="0">
                <a:latin typeface="Times New Roman" panose="02020603050405020304" pitchFamily="18" charset="0"/>
                <a:cs typeface="Times New Roman" panose="02020603050405020304" pitchFamily="18" charset="0"/>
              </a:rPr>
              <a:t>/jpg/bmp)</a:t>
            </a:r>
          </a:p>
          <a:p>
            <a:r>
              <a:rPr lang="en-IN" b="1" dirty="0">
                <a:latin typeface="Times New Roman" panose="02020603050405020304" pitchFamily="18" charset="0"/>
                <a:cs typeface="Times New Roman" panose="02020603050405020304" pitchFamily="18" charset="0"/>
              </a:rPr>
              <a:t>STEP 2 : </a:t>
            </a:r>
            <a:r>
              <a:rPr lang="en-IN" dirty="0">
                <a:latin typeface="Times New Roman" panose="02020603050405020304" pitchFamily="18" charset="0"/>
                <a:cs typeface="Times New Roman" panose="02020603050405020304" pitchFamily="18" charset="0"/>
              </a:rPr>
              <a:t>Convert it in hexadecimal file using MATLAB</a:t>
            </a:r>
          </a:p>
          <a:p>
            <a:r>
              <a:rPr lang="en-IN" b="1" dirty="0">
                <a:latin typeface="Times New Roman" panose="02020603050405020304" pitchFamily="18" charset="0"/>
                <a:cs typeface="Times New Roman" panose="02020603050405020304" pitchFamily="18" charset="0"/>
              </a:rPr>
              <a:t>STEP 3 : </a:t>
            </a:r>
            <a:r>
              <a:rPr lang="en-IN" dirty="0">
                <a:latin typeface="Times New Roman" panose="02020603050405020304" pitchFamily="18" charset="0"/>
                <a:cs typeface="Times New Roman" panose="02020603050405020304" pitchFamily="18" charset="0"/>
              </a:rPr>
              <a:t>Use this hexadecimal file as input of Xilinx</a:t>
            </a:r>
          </a:p>
          <a:p>
            <a:r>
              <a:rPr lang="en-IN" b="1" dirty="0">
                <a:latin typeface="Times New Roman" panose="02020603050405020304" pitchFamily="18" charset="0"/>
                <a:cs typeface="Times New Roman" panose="02020603050405020304" pitchFamily="18" charset="0"/>
              </a:rPr>
              <a:t>STEP 4 : </a:t>
            </a:r>
            <a:r>
              <a:rPr lang="en-IN" dirty="0">
                <a:latin typeface="Times New Roman" panose="02020603050405020304" pitchFamily="18" charset="0"/>
                <a:cs typeface="Times New Roman" panose="02020603050405020304" pitchFamily="18" charset="0"/>
              </a:rPr>
              <a:t>Select the operation which you want to perform on input image</a:t>
            </a:r>
          </a:p>
          <a:p>
            <a:pPr marL="114300" indent="0">
              <a:buNone/>
            </a:pPr>
            <a:r>
              <a:rPr lang="en-IN" dirty="0">
                <a:latin typeface="Times New Roman" panose="02020603050405020304" pitchFamily="18" charset="0"/>
                <a:cs typeface="Times New Roman" panose="02020603050405020304" pitchFamily="18" charset="0"/>
              </a:rPr>
              <a:t>        (Brightness, Invert, Black &amp; White, Threshold)</a:t>
            </a:r>
          </a:p>
          <a:p>
            <a:r>
              <a:rPr lang="en-IN" b="1" dirty="0">
                <a:latin typeface="Times New Roman" panose="02020603050405020304" pitchFamily="18" charset="0"/>
                <a:cs typeface="Times New Roman" panose="02020603050405020304" pitchFamily="18" charset="0"/>
              </a:rPr>
              <a:t>STEP 5 : </a:t>
            </a:r>
            <a:r>
              <a:rPr lang="en-IN" dirty="0">
                <a:latin typeface="Times New Roman" panose="02020603050405020304" pitchFamily="18" charset="0"/>
                <a:cs typeface="Times New Roman" panose="02020603050405020304" pitchFamily="18" charset="0"/>
              </a:rPr>
              <a:t>Simulate and finally get the output</a:t>
            </a:r>
            <a:endParaRPr lang="en-IN" b="1" dirty="0">
              <a:latin typeface="Times New Roman" panose="02020603050405020304" pitchFamily="18" charset="0"/>
              <a:cs typeface="Times New Roman" panose="02020603050405020304" pitchFamily="18" charset="0"/>
            </a:endParaRPr>
          </a:p>
          <a:p>
            <a:endParaRPr lang="en-IN" b="1"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256</TotalTime>
  <Words>847</Words>
  <Application>Microsoft Office PowerPoint</Application>
  <PresentationFormat>On-screen Show (16:9)</PresentationFormat>
  <Paragraphs>134</Paragraphs>
  <Slides>20</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Times New Roman</vt:lpstr>
      <vt:lpstr>Segoe UI</vt:lpstr>
      <vt:lpstr>Arial</vt:lpstr>
      <vt:lpstr>Cambria</vt:lpstr>
      <vt:lpstr>Nunito</vt:lpstr>
      <vt:lpstr>Garamond</vt:lpstr>
      <vt:lpstr>Calibri</vt:lpstr>
      <vt:lpstr>TimesNewRoman</vt:lpstr>
      <vt:lpstr>Organic</vt:lpstr>
      <vt:lpstr>Mini Project-2B: FPGA Design Project (Semester VI)</vt:lpstr>
      <vt:lpstr>Contents to be covered</vt:lpstr>
      <vt:lpstr>Abstract</vt:lpstr>
      <vt:lpstr>Problem Statement</vt:lpstr>
      <vt:lpstr>Proposed Solution</vt:lpstr>
      <vt:lpstr>Literature Survey</vt:lpstr>
      <vt:lpstr>Block Diagram of the Proposed System</vt:lpstr>
      <vt:lpstr>PowerPoint Presentation</vt:lpstr>
      <vt:lpstr>Working   </vt:lpstr>
      <vt:lpstr>Working   </vt:lpstr>
      <vt:lpstr>Working   </vt:lpstr>
      <vt:lpstr>Working   </vt:lpstr>
      <vt:lpstr>Working   </vt:lpstr>
      <vt:lpstr>Simulation Results</vt:lpstr>
      <vt:lpstr>Simulation Results</vt:lpstr>
      <vt:lpstr>Simulation Results</vt:lpstr>
      <vt:lpstr>Advantages</vt:lpstr>
      <vt:lpstr>Disadvantages</vt:lpstr>
      <vt:lpstr>Applications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Project-2B: FPGA Design Project (Semester VI)</dc:title>
  <cp:lastModifiedBy>Jagruti Timande</cp:lastModifiedBy>
  <cp:revision>29</cp:revision>
  <dcterms:modified xsi:type="dcterms:W3CDTF">2022-07-06T06:19:25Z</dcterms:modified>
</cp:coreProperties>
</file>